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66" r:id="rId13"/>
    <p:sldId id="268" r:id="rId14"/>
    <p:sldId id="273" r:id="rId15"/>
    <p:sldId id="269" r:id="rId16"/>
    <p:sldId id="278" r:id="rId17"/>
    <p:sldId id="270" r:id="rId18"/>
    <p:sldId id="279" r:id="rId19"/>
    <p:sldId id="280" r:id="rId20"/>
    <p:sldId id="281" r:id="rId21"/>
    <p:sldId id="275" r:id="rId22"/>
    <p:sldId id="271" r:id="rId23"/>
    <p:sldId id="272" r:id="rId24"/>
    <p:sldId id="276" r:id="rId2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67606" autoAdjust="0"/>
  </p:normalViewPr>
  <p:slideViewPr>
    <p:cSldViewPr snapToGrid="0" snapToObjects="1">
      <p:cViewPr varScale="1">
        <p:scale>
          <a:sx n="50" d="100"/>
          <a:sy n="50" d="100"/>
        </p:scale>
        <p:origin x="19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ministrator:Desktop:2025%20Paper%20CD%20Mlote's:Agric%20loans%20to%20Total%20Lending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GREENREVOLUTION%20PAPER\EXPENDITURE%202005%202010%2011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Sheet1!$I$8</c:f>
              <c:strCache>
                <c:ptCount val="1"/>
                <c:pt idx="0">
                  <c:v>% Budget to Agrciulture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og"/>
            <c:dispRSqr val="0"/>
            <c:dispEq val="0"/>
          </c:trendline>
          <c:cat>
            <c:strRef>
              <c:f>Sheet1!$H$9:$H$20</c:f>
              <c:strCache>
                <c:ptCount val="12"/>
                <c:pt idx="0">
                  <c:v>2001/02</c:v>
                </c:pt>
                <c:pt idx="1">
                  <c:v>2002/03</c:v>
                </c:pt>
                <c:pt idx="2">
                  <c:v>2003/04</c:v>
                </c:pt>
                <c:pt idx="3">
                  <c:v>2004/05</c:v>
                </c:pt>
                <c:pt idx="4">
                  <c:v>2005/06</c:v>
                </c:pt>
                <c:pt idx="5">
                  <c:v>2007/08</c:v>
                </c:pt>
                <c:pt idx="6">
                  <c:v>2008/09</c:v>
                </c:pt>
                <c:pt idx="7">
                  <c:v>2009/10</c:v>
                </c:pt>
                <c:pt idx="8">
                  <c:v>2010/11</c:v>
                </c:pt>
                <c:pt idx="9">
                  <c:v>2011/12</c:v>
                </c:pt>
                <c:pt idx="10">
                  <c:v>2012/13</c:v>
                </c:pt>
                <c:pt idx="11">
                  <c:v>2013/14</c:v>
                </c:pt>
              </c:strCache>
            </c:strRef>
          </c:cat>
          <c:val>
            <c:numRef>
              <c:f>Sheet1!$I$9:$I$20</c:f>
              <c:numCache>
                <c:formatCode>General</c:formatCode>
                <c:ptCount val="12"/>
                <c:pt idx="0">
                  <c:v>2.95</c:v>
                </c:pt>
                <c:pt idx="1">
                  <c:v>3.81</c:v>
                </c:pt>
                <c:pt idx="2">
                  <c:v>5.7</c:v>
                </c:pt>
                <c:pt idx="3">
                  <c:v>4.71</c:v>
                </c:pt>
                <c:pt idx="4">
                  <c:v>5.78</c:v>
                </c:pt>
                <c:pt idx="5">
                  <c:v>5.78</c:v>
                </c:pt>
                <c:pt idx="6">
                  <c:v>6.21</c:v>
                </c:pt>
                <c:pt idx="7">
                  <c:v>7.17</c:v>
                </c:pt>
                <c:pt idx="8">
                  <c:v>7.6</c:v>
                </c:pt>
                <c:pt idx="9">
                  <c:v>7.78</c:v>
                </c:pt>
                <c:pt idx="10">
                  <c:v>6.8</c:v>
                </c:pt>
                <c:pt idx="11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259976"/>
        <c:axId val="235260368"/>
      </c:barChart>
      <c:catAx>
        <c:axId val="235259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5260368"/>
        <c:crosses val="autoZero"/>
        <c:auto val="1"/>
        <c:lblAlgn val="ctr"/>
        <c:lblOffset val="100"/>
        <c:noMultiLvlLbl val="0"/>
      </c:catAx>
      <c:valAx>
        <c:axId val="235260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52599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Agriculture Lonas</c:v>
          </c:tx>
          <c:invertIfNegative val="0"/>
          <c:cat>
            <c:numRef>
              <c:f>Sheet1!$A$3:$A$14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Sheet1!$H$3:$H$14</c:f>
              <c:numCache>
                <c:formatCode>0.00</c:formatCode>
                <c:ptCount val="12"/>
                <c:pt idx="0">
                  <c:v>9.7795000000000007E-2</c:v>
                </c:pt>
                <c:pt idx="1">
                  <c:v>0.1471112</c:v>
                </c:pt>
                <c:pt idx="2">
                  <c:v>0.17732029999999999</c:v>
                </c:pt>
                <c:pt idx="3">
                  <c:v>0.27428249999999998</c:v>
                </c:pt>
                <c:pt idx="4">
                  <c:v>0.30954310000000002</c:v>
                </c:pt>
                <c:pt idx="5">
                  <c:v>0.52336159999999998</c:v>
                </c:pt>
                <c:pt idx="6">
                  <c:v>0.48521170000000002</c:v>
                </c:pt>
                <c:pt idx="7">
                  <c:v>0.70676989999999995</c:v>
                </c:pt>
                <c:pt idx="8">
                  <c:v>0.9294905</c:v>
                </c:pt>
                <c:pt idx="9">
                  <c:v>0.94015780000000004</c:v>
                </c:pt>
                <c:pt idx="10">
                  <c:v>1.1847460000000001</c:v>
                </c:pt>
                <c:pt idx="11">
                  <c:v>1.264645</c:v>
                </c:pt>
              </c:numCache>
            </c:numRef>
          </c:val>
        </c:ser>
        <c:ser>
          <c:idx val="1"/>
          <c:order val="1"/>
          <c:tx>
            <c:v>Commercial Loans</c:v>
          </c:tx>
          <c:invertIfNegative val="0"/>
          <c:cat>
            <c:numRef>
              <c:f>Sheet1!$A$3:$A$14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Sheet1!$I$3:$I$14</c:f>
              <c:numCache>
                <c:formatCode>0.00</c:formatCode>
                <c:ptCount val="12"/>
                <c:pt idx="0">
                  <c:v>0.8171252</c:v>
                </c:pt>
                <c:pt idx="1">
                  <c:v>1.0600772999999999</c:v>
                </c:pt>
                <c:pt idx="2">
                  <c:v>1.4250612</c:v>
                </c:pt>
                <c:pt idx="3">
                  <c:v>2.0936498999999991</c:v>
                </c:pt>
                <c:pt idx="4">
                  <c:v>2.976275999999979</c:v>
                </c:pt>
                <c:pt idx="5">
                  <c:v>4.3764522000000001</c:v>
                </c:pt>
                <c:pt idx="6">
                  <c:v>4.8061433999999998</c:v>
                </c:pt>
                <c:pt idx="7">
                  <c:v>5.7984220999999998</c:v>
                </c:pt>
                <c:pt idx="8">
                  <c:v>7.3987575999999997</c:v>
                </c:pt>
                <c:pt idx="9">
                  <c:v>8.7221639999999994</c:v>
                </c:pt>
                <c:pt idx="10">
                  <c:v>10.2301898</c:v>
                </c:pt>
                <c:pt idx="11">
                  <c:v>11.6920608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261544"/>
        <c:axId val="235261936"/>
      </c:barChart>
      <c:catAx>
        <c:axId val="235261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5261936"/>
        <c:crosses val="autoZero"/>
        <c:auto val="1"/>
        <c:lblAlgn val="ctr"/>
        <c:lblOffset val="100"/>
        <c:noMultiLvlLbl val="0"/>
      </c:catAx>
      <c:valAx>
        <c:axId val="23526193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35261544"/>
        <c:crosses val="autoZero"/>
        <c:crossBetween val="between"/>
      </c:valAx>
      <c:spPr>
        <a:pattFill prst="ltUpDiag">
          <a:fgClr>
            <a:schemeClr val="bg2"/>
          </a:fgClr>
          <a:bgClr>
            <a:prstClr val="white"/>
          </a:bgClr>
        </a:pattFill>
      </c:spPr>
    </c:plotArea>
    <c:legend>
      <c:legendPos val="b"/>
      <c:overlay val="0"/>
    </c:legend>
    <c:plotVisOnly val="1"/>
    <c:dispBlanksAs val="gap"/>
    <c:showDLblsOverMax val="0"/>
  </c:chart>
  <c:spPr>
    <a:ln>
      <a:solidFill>
        <a:schemeClr val="accent1">
          <a:lumMod val="50000"/>
        </a:schemeClr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cat>
            <c:strRef>
              <c:f>'EXT Recruited'!$A$3:$A$9</c:f>
              <c:strCache>
                <c:ptCount val="7"/>
                <c:pt idx="0">
                  <c:v>2005/2006</c:v>
                </c:pt>
                <c:pt idx="1">
                  <c:v>2006/07</c:v>
                </c:pt>
                <c:pt idx="2">
                  <c:v>2007/2008</c:v>
                </c:pt>
                <c:pt idx="3">
                  <c:v>2008/2009</c:v>
                </c:pt>
                <c:pt idx="4">
                  <c:v>2009/2010</c:v>
                </c:pt>
                <c:pt idx="5">
                  <c:v>2010/2011</c:v>
                </c:pt>
                <c:pt idx="6">
                  <c:v>2011/2012</c:v>
                </c:pt>
              </c:strCache>
            </c:strRef>
          </c:cat>
          <c:val>
            <c:numRef>
              <c:f>'EXT Recruited'!$B$3:$B$9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390</c:v>
                </c:pt>
                <c:pt idx="3">
                  <c:v>668</c:v>
                </c:pt>
                <c:pt idx="4">
                  <c:v>680</c:v>
                </c:pt>
                <c:pt idx="5">
                  <c:v>742</c:v>
                </c:pt>
                <c:pt idx="6" formatCode="#,##0">
                  <c:v>2948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5839360"/>
        <c:axId val="315839752"/>
      </c:lineChart>
      <c:catAx>
        <c:axId val="315839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5839752"/>
        <c:crosses val="autoZero"/>
        <c:auto val="1"/>
        <c:lblAlgn val="ctr"/>
        <c:lblOffset val="100"/>
        <c:noMultiLvlLbl val="0"/>
      </c:catAx>
      <c:valAx>
        <c:axId val="315839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5839360"/>
        <c:crosses val="autoZero"/>
        <c:crossBetween val="between"/>
      </c:valAx>
    </c:plotArea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A27B5-03D6-764B-9545-0019038851A5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428F9F-2A11-A74D-A017-2B112254D784}">
      <dgm:prSet phldrT="[Text]"/>
      <dgm:spPr>
        <a:solidFill>
          <a:schemeClr val="bg1">
            <a:lumMod val="8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en-US" b="1" dirty="0" smtClean="0">
              <a:solidFill>
                <a:srgbClr val="000000"/>
              </a:solidFill>
            </a:rPr>
            <a:t>MDG1, SDG 1 to 3 &amp; TD Vision2025</a:t>
          </a:r>
          <a:endParaRPr lang="en-US" b="1" dirty="0">
            <a:solidFill>
              <a:srgbClr val="000000"/>
            </a:solidFill>
          </a:endParaRPr>
        </a:p>
      </dgm:t>
    </dgm:pt>
    <dgm:pt modelId="{B80B3788-2D58-E043-A1D3-FDA85A7029FC}" type="parTrans" cxnId="{9C50A826-ABAA-F84D-BEED-480B5E105090}">
      <dgm:prSet/>
      <dgm:spPr/>
      <dgm:t>
        <a:bodyPr/>
        <a:lstStyle/>
        <a:p>
          <a:endParaRPr lang="en-US"/>
        </a:p>
      </dgm:t>
    </dgm:pt>
    <dgm:pt modelId="{34DCB9A3-2DB3-BF49-A3C3-E4242A1EA786}" type="sibTrans" cxnId="{9C50A826-ABAA-F84D-BEED-480B5E105090}">
      <dgm:prSet/>
      <dgm:spPr/>
      <dgm:t>
        <a:bodyPr/>
        <a:lstStyle/>
        <a:p>
          <a:endParaRPr lang="en-US"/>
        </a:p>
      </dgm:t>
    </dgm:pt>
    <dgm:pt modelId="{50355673-2382-254F-A1D1-B472C830B08F}">
      <dgm:prSet phldrT="[Text]" custT="1"/>
      <dgm:spPr>
        <a:solidFill>
          <a:schemeClr val="bg1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Policies &amp; Strategies</a:t>
          </a:r>
        </a:p>
        <a:p>
          <a:r>
            <a:rPr lang="en-US" sz="1800" b="1" dirty="0">
              <a:solidFill>
                <a:schemeClr val="tx1"/>
              </a:solidFill>
            </a:rPr>
            <a:t>MKUKUTA</a:t>
          </a:r>
        </a:p>
        <a:p>
          <a:r>
            <a:rPr lang="en-US" sz="1800" b="1" dirty="0">
              <a:solidFill>
                <a:schemeClr val="tx1"/>
              </a:solidFill>
            </a:rPr>
            <a:t>Mini-Tiger Plan 2020</a:t>
          </a:r>
        </a:p>
        <a:p>
          <a:r>
            <a:rPr lang="en-US" sz="1800" b="1" dirty="0" smtClean="0">
              <a:solidFill>
                <a:schemeClr val="tx1"/>
              </a:solidFill>
            </a:rPr>
            <a:t>Long-Term </a:t>
          </a:r>
          <a:r>
            <a:rPr lang="en-US" sz="1800" b="1" dirty="0">
              <a:solidFill>
                <a:schemeClr val="tx1"/>
              </a:solidFill>
            </a:rPr>
            <a:t>Perspective and Five Year Plan</a:t>
          </a:r>
        </a:p>
        <a:p>
          <a:r>
            <a:rPr lang="en-US" sz="1800" b="1" dirty="0">
              <a:solidFill>
                <a:schemeClr val="tx1"/>
              </a:solidFill>
            </a:rPr>
            <a:t>National Agriculture Policy </a:t>
          </a:r>
          <a:r>
            <a:rPr lang="en-US" sz="1800" b="1" dirty="0" smtClean="0">
              <a:solidFill>
                <a:schemeClr val="tx1"/>
              </a:solidFill>
            </a:rPr>
            <a:t>ASDS</a:t>
          </a:r>
          <a:endParaRPr lang="en-US" sz="1800" b="1" dirty="0">
            <a:solidFill>
              <a:schemeClr val="tx1"/>
            </a:solidFill>
          </a:endParaRPr>
        </a:p>
      </dgm:t>
    </dgm:pt>
    <dgm:pt modelId="{CB633577-21FD-F142-A5F3-14CD17254892}" type="parTrans" cxnId="{58178B90-3196-E64F-A6F7-39513D3EAFE8}">
      <dgm:prSet/>
      <dgm:spPr/>
      <dgm:t>
        <a:bodyPr/>
        <a:lstStyle/>
        <a:p>
          <a:endParaRPr lang="en-US"/>
        </a:p>
      </dgm:t>
    </dgm:pt>
    <dgm:pt modelId="{0D337F2F-D9F4-BC4F-B25D-5C5E0AFFAAF8}" type="sibTrans" cxnId="{58178B90-3196-E64F-A6F7-39513D3EAFE8}">
      <dgm:prSet/>
      <dgm:spPr/>
      <dgm:t>
        <a:bodyPr/>
        <a:lstStyle/>
        <a:p>
          <a:endParaRPr lang="en-US"/>
        </a:p>
      </dgm:t>
    </dgm:pt>
    <dgm:pt modelId="{8909139D-05E8-4B42-9C54-F7B418268B88}">
      <dgm:prSet phldrT="[Text]" custT="1"/>
      <dgm:spPr>
        <a:solidFill>
          <a:schemeClr val="bg1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en-US" sz="1800" b="1" dirty="0">
              <a:solidFill>
                <a:srgbClr val="000000"/>
              </a:solidFill>
            </a:rPr>
            <a:t>Programs and Projects::</a:t>
          </a:r>
        </a:p>
        <a:p>
          <a:pPr algn="ctr"/>
          <a:r>
            <a:rPr lang="en-US" sz="1800" b="1" dirty="0">
              <a:solidFill>
                <a:srgbClr val="000000"/>
              </a:solidFill>
            </a:rPr>
            <a:t>ASDP 1 and II</a:t>
          </a:r>
        </a:p>
        <a:p>
          <a:pPr algn="ctr"/>
          <a:r>
            <a:rPr lang="en-US" sz="1800" b="1" dirty="0" err="1">
              <a:solidFill>
                <a:srgbClr val="000000"/>
              </a:solidFill>
            </a:rPr>
            <a:t>Kilimo</a:t>
          </a:r>
          <a:r>
            <a:rPr lang="en-US" sz="1800" b="1" dirty="0">
              <a:solidFill>
                <a:srgbClr val="000000"/>
              </a:solidFill>
            </a:rPr>
            <a:t> Kwanza </a:t>
          </a:r>
        </a:p>
        <a:p>
          <a:pPr algn="ctr"/>
          <a:r>
            <a:rPr lang="en-US" sz="1800" b="1" dirty="0">
              <a:solidFill>
                <a:srgbClr val="000000"/>
              </a:solidFill>
            </a:rPr>
            <a:t>CAADP/TAFSIP, </a:t>
          </a:r>
        </a:p>
        <a:p>
          <a:pPr algn="ctr"/>
          <a:r>
            <a:rPr lang="en-US" sz="1800" b="1" dirty="0" err="1">
              <a:solidFill>
                <a:srgbClr val="000000"/>
              </a:solidFill>
            </a:rPr>
            <a:t>FtF</a:t>
          </a:r>
          <a:r>
            <a:rPr lang="en-US" sz="1800" b="1" dirty="0">
              <a:solidFill>
                <a:srgbClr val="000000"/>
              </a:solidFill>
            </a:rPr>
            <a:t>, SAGCOT, MIVARF </a:t>
          </a:r>
          <a:r>
            <a:rPr lang="en-US" sz="1800" b="1" dirty="0" err="1">
              <a:solidFill>
                <a:srgbClr val="000000"/>
              </a:solidFill>
            </a:rPr>
            <a:t>etc</a:t>
          </a:r>
          <a:endParaRPr lang="en-US" sz="1800" b="1" dirty="0">
            <a:solidFill>
              <a:srgbClr val="000000"/>
            </a:solidFill>
          </a:endParaRPr>
        </a:p>
      </dgm:t>
    </dgm:pt>
    <dgm:pt modelId="{9BE86557-9796-EA41-BF01-723DAC2A6710}" type="parTrans" cxnId="{ADB5A665-E2F7-AF4D-904C-10A39E508119}">
      <dgm:prSet/>
      <dgm:spPr/>
      <dgm:t>
        <a:bodyPr/>
        <a:lstStyle/>
        <a:p>
          <a:endParaRPr lang="en-US"/>
        </a:p>
      </dgm:t>
    </dgm:pt>
    <dgm:pt modelId="{F6D2D449-27BA-7B40-BAE8-82D579ABA8CE}" type="sibTrans" cxnId="{ADB5A665-E2F7-AF4D-904C-10A39E508119}">
      <dgm:prSet/>
      <dgm:spPr/>
      <dgm:t>
        <a:bodyPr/>
        <a:lstStyle/>
        <a:p>
          <a:endParaRPr lang="en-US"/>
        </a:p>
      </dgm:t>
    </dgm:pt>
    <dgm:pt modelId="{7E9FD848-64E7-C647-849C-EFD15D422909}">
      <dgm:prSet phldrT="[Text]" custT="1"/>
      <dgm:spPr>
        <a:solidFill>
          <a:schemeClr val="bg1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800" b="1" dirty="0">
              <a:solidFill>
                <a:srgbClr val="000000"/>
              </a:solidFill>
            </a:rPr>
            <a:t>Investments:</a:t>
          </a:r>
        </a:p>
        <a:p>
          <a:r>
            <a:rPr lang="en-US" sz="1800" b="1" dirty="0" smtClean="0">
              <a:solidFill>
                <a:srgbClr val="000000"/>
              </a:solidFill>
            </a:rPr>
            <a:t>Public funding</a:t>
          </a:r>
        </a:p>
        <a:p>
          <a:r>
            <a:rPr lang="en-US" sz="1800" b="1" dirty="0" smtClean="0">
              <a:solidFill>
                <a:srgbClr val="000000"/>
              </a:solidFill>
            </a:rPr>
            <a:t>Private </a:t>
          </a:r>
          <a:r>
            <a:rPr lang="en-US" sz="1800" b="1" dirty="0">
              <a:solidFill>
                <a:srgbClr val="000000"/>
              </a:solidFill>
            </a:rPr>
            <a:t>Sector Investments</a:t>
          </a:r>
        </a:p>
        <a:p>
          <a:r>
            <a:rPr lang="en-US" sz="1800" b="1" dirty="0">
              <a:solidFill>
                <a:srgbClr val="000000"/>
              </a:solidFill>
            </a:rPr>
            <a:t>Commercial </a:t>
          </a:r>
          <a:r>
            <a:rPr lang="en-US" sz="1800" b="1" dirty="0" smtClean="0">
              <a:solidFill>
                <a:srgbClr val="000000"/>
              </a:solidFill>
            </a:rPr>
            <a:t>Finance (Banks)</a:t>
          </a:r>
          <a:endParaRPr lang="en-US" sz="1800" b="1" dirty="0">
            <a:solidFill>
              <a:srgbClr val="000000"/>
            </a:solidFill>
          </a:endParaRPr>
        </a:p>
      </dgm:t>
    </dgm:pt>
    <dgm:pt modelId="{7E23C17B-7E18-6F4C-9805-21E25228680F}" type="parTrans" cxnId="{ED0C0786-7EDB-0E40-837A-995A7A527B44}">
      <dgm:prSet/>
      <dgm:spPr/>
      <dgm:t>
        <a:bodyPr/>
        <a:lstStyle/>
        <a:p>
          <a:endParaRPr lang="en-US"/>
        </a:p>
      </dgm:t>
    </dgm:pt>
    <dgm:pt modelId="{CC7E7F30-4328-D54E-8E01-924D1A10560E}" type="sibTrans" cxnId="{ED0C0786-7EDB-0E40-837A-995A7A527B44}">
      <dgm:prSet/>
      <dgm:spPr/>
      <dgm:t>
        <a:bodyPr/>
        <a:lstStyle/>
        <a:p>
          <a:endParaRPr lang="en-US"/>
        </a:p>
      </dgm:t>
    </dgm:pt>
    <dgm:pt modelId="{DEDBCE12-B8D6-2040-9E35-C5D4F9D3D380}">
      <dgm:prSet phldrT="[Text]" custT="1"/>
      <dgm:spPr>
        <a:solidFill>
          <a:schemeClr val="bg1"/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800" b="1" dirty="0" smtClean="0">
              <a:solidFill>
                <a:srgbClr val="000000"/>
              </a:solidFill>
            </a:rPr>
            <a:t>MDG1 Outcomes:</a:t>
          </a:r>
          <a:endParaRPr lang="en-US" sz="1800" b="1" dirty="0">
            <a:solidFill>
              <a:srgbClr val="000000"/>
            </a:solidFill>
          </a:endParaRPr>
        </a:p>
        <a:p>
          <a:r>
            <a:rPr lang="en-US" sz="1800" b="1" dirty="0">
              <a:solidFill>
                <a:srgbClr val="000000"/>
              </a:solidFill>
            </a:rPr>
            <a:t>Food </a:t>
          </a:r>
          <a:r>
            <a:rPr lang="en-US" sz="1800" b="1" dirty="0" smtClean="0">
              <a:solidFill>
                <a:srgbClr val="000000"/>
              </a:solidFill>
            </a:rPr>
            <a:t>Self-sufficiency</a:t>
          </a:r>
          <a:endParaRPr lang="en-US" sz="1800" b="1" dirty="0">
            <a:solidFill>
              <a:srgbClr val="000000"/>
            </a:solidFill>
          </a:endParaRPr>
        </a:p>
        <a:p>
          <a:r>
            <a:rPr lang="en-US" sz="1800" b="1" dirty="0">
              <a:solidFill>
                <a:srgbClr val="000000"/>
              </a:solidFill>
            </a:rPr>
            <a:t>Food Security</a:t>
          </a:r>
        </a:p>
        <a:p>
          <a:r>
            <a:rPr lang="en-US" sz="1800" b="1" dirty="0" smtClean="0">
              <a:solidFill>
                <a:srgbClr val="000000"/>
              </a:solidFill>
            </a:rPr>
            <a:t>Nutrition</a:t>
          </a:r>
        </a:p>
        <a:p>
          <a:r>
            <a:rPr lang="en-US" sz="1800" b="1" dirty="0" smtClean="0">
              <a:solidFill>
                <a:srgbClr val="000000"/>
              </a:solidFill>
            </a:rPr>
            <a:t>Poverty</a:t>
          </a:r>
        </a:p>
      </dgm:t>
    </dgm:pt>
    <dgm:pt modelId="{C34B91AD-64AF-2544-92AD-B6CD8C26681B}" type="parTrans" cxnId="{B68BA324-182A-B04A-B2D5-11728E7A175A}">
      <dgm:prSet/>
      <dgm:spPr/>
      <dgm:t>
        <a:bodyPr/>
        <a:lstStyle/>
        <a:p>
          <a:endParaRPr lang="en-US"/>
        </a:p>
      </dgm:t>
    </dgm:pt>
    <dgm:pt modelId="{99FAE33F-9AF6-2D42-A558-CE52989296FB}" type="sibTrans" cxnId="{B68BA324-182A-B04A-B2D5-11728E7A175A}">
      <dgm:prSet/>
      <dgm:spPr/>
      <dgm:t>
        <a:bodyPr/>
        <a:lstStyle/>
        <a:p>
          <a:endParaRPr lang="en-US"/>
        </a:p>
      </dgm:t>
    </dgm:pt>
    <dgm:pt modelId="{02DA0D86-6A8D-C647-8BAD-F4341F90554B}">
      <dgm:prSet phldrT="[Text]" custT="1"/>
      <dgm:spPr>
        <a:noFill/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800" b="1" dirty="0">
              <a:solidFill>
                <a:srgbClr val="000000"/>
              </a:solidFill>
            </a:rPr>
            <a:t>Results and Outcomes:</a:t>
          </a:r>
        </a:p>
        <a:p>
          <a:r>
            <a:rPr lang="en-US" sz="1800" b="1" dirty="0">
              <a:solidFill>
                <a:srgbClr val="000000"/>
              </a:solidFill>
            </a:rPr>
            <a:t>Sector Growth</a:t>
          </a:r>
        </a:p>
        <a:p>
          <a:r>
            <a:rPr lang="en-US" sz="1800" b="1" dirty="0">
              <a:solidFill>
                <a:srgbClr val="000000"/>
              </a:solidFill>
            </a:rPr>
            <a:t>Production and Productivity</a:t>
          </a:r>
        </a:p>
      </dgm:t>
    </dgm:pt>
    <dgm:pt modelId="{21E2752F-69BE-0343-A1B3-E0FFB3867EBB}" type="parTrans" cxnId="{BC17713E-0A9B-124E-A5B8-410A70B6A15B}">
      <dgm:prSet/>
      <dgm:spPr/>
      <dgm:t>
        <a:bodyPr/>
        <a:lstStyle/>
        <a:p>
          <a:endParaRPr lang="en-US"/>
        </a:p>
      </dgm:t>
    </dgm:pt>
    <dgm:pt modelId="{9B03355F-B06A-2441-B4DF-EDF0CBB3D605}" type="sibTrans" cxnId="{BC17713E-0A9B-124E-A5B8-410A70B6A15B}">
      <dgm:prSet/>
      <dgm:spPr/>
      <dgm:t>
        <a:bodyPr/>
        <a:lstStyle/>
        <a:p>
          <a:endParaRPr lang="en-US"/>
        </a:p>
      </dgm:t>
    </dgm:pt>
    <dgm:pt modelId="{0612C2A5-34AA-1C43-A39A-0E24137F6C73}" type="pres">
      <dgm:prSet presAssocID="{CBCA27B5-03D6-764B-9545-0019038851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BB9AEB-CEC2-5746-9535-2ACC73317F34}" type="pres">
      <dgm:prSet presAssocID="{CBCA27B5-03D6-764B-9545-0019038851A5}" presName="cycle" presStyleCnt="0"/>
      <dgm:spPr/>
    </dgm:pt>
    <dgm:pt modelId="{71382BF7-8F0C-0145-BCB8-B91ABE4A295C}" type="pres">
      <dgm:prSet presAssocID="{AA428F9F-2A11-A74D-A017-2B112254D784}" presName="nodeFirstNode" presStyleLbl="node1" presStyleIdx="0" presStyleCnt="6" custScaleX="200880" custScaleY="63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3E8EB-CEEF-0144-B367-1F753305D252}" type="pres">
      <dgm:prSet presAssocID="{34DCB9A3-2DB3-BF49-A3C3-E4242A1EA786}" presName="sibTransFirstNode" presStyleLbl="bgShp" presStyleIdx="0" presStyleCnt="1" custLinFactNeighborX="-317" custLinFactNeighborY="12348"/>
      <dgm:spPr/>
      <dgm:t>
        <a:bodyPr/>
        <a:lstStyle/>
        <a:p>
          <a:endParaRPr lang="en-US"/>
        </a:p>
      </dgm:t>
    </dgm:pt>
    <dgm:pt modelId="{35481179-C624-2E4D-9264-0400C55C27AF}" type="pres">
      <dgm:prSet presAssocID="{02DA0D86-6A8D-C647-8BAD-F4341F90554B}" presName="nodeFollowingNodes" presStyleLbl="node1" presStyleIdx="1" presStyleCnt="6" custScaleX="159582" custScaleY="118218" custRadScaleRad="122865" custRadScaleInc="-314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7057A-A234-5C4D-9304-703C50F3501A}" type="pres">
      <dgm:prSet presAssocID="{50355673-2382-254F-A1D1-B472C830B08F}" presName="nodeFollowingNodes" presStyleLbl="node1" presStyleIdx="2" presStyleCnt="6" custScaleX="210952" custScaleY="212616" custRadScaleRad="108409" custRadScaleInc="-82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17C24-BD19-3C45-8B1D-3E4D2767C7C8}" type="pres">
      <dgm:prSet presAssocID="{8909139D-05E8-4B42-9C54-F7B418268B88}" presName="nodeFollowingNodes" presStyleLbl="node1" presStyleIdx="3" presStyleCnt="6" custScaleX="171770" custScaleY="169169" custRadScaleRad="150298" custRadScaleInc="-110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DF7DE-EE07-204C-B2B2-71E9820A39BC}" type="pres">
      <dgm:prSet presAssocID="{7E9FD848-64E7-C647-849C-EFD15D422909}" presName="nodeFollowingNodes" presStyleLbl="node1" presStyleIdx="4" presStyleCnt="6" custScaleX="163625" custScaleY="159693" custRadScaleRad="106592" custRadScaleInc="-64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5F5DE-4BFD-6149-9CA0-D5B478D13319}" type="pres">
      <dgm:prSet presAssocID="{DEDBCE12-B8D6-2040-9E35-C5D4F9D3D380}" presName="nodeFollowingNodes" presStyleLbl="node1" presStyleIdx="5" presStyleCnt="6" custScaleX="131413" custScaleY="154265" custRadScaleRad="126892" custRadScaleInc="-14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279381-A138-5844-84D8-C2475ABE7453}" type="presOf" srcId="{7E9FD848-64E7-C647-849C-EFD15D422909}" destId="{F79DF7DE-EE07-204C-B2B2-71E9820A39BC}" srcOrd="0" destOrd="0" presId="urn:microsoft.com/office/officeart/2005/8/layout/cycle3"/>
    <dgm:cxn modelId="{501CDF73-0768-D840-B165-621E0756FE6E}" type="presOf" srcId="{50355673-2382-254F-A1D1-B472C830B08F}" destId="{9417057A-A234-5C4D-9304-703C50F3501A}" srcOrd="0" destOrd="0" presId="urn:microsoft.com/office/officeart/2005/8/layout/cycle3"/>
    <dgm:cxn modelId="{8CB28EBA-C057-F846-B033-7486005E4BD4}" type="presOf" srcId="{CBCA27B5-03D6-764B-9545-0019038851A5}" destId="{0612C2A5-34AA-1C43-A39A-0E24137F6C73}" srcOrd="0" destOrd="0" presId="urn:microsoft.com/office/officeart/2005/8/layout/cycle3"/>
    <dgm:cxn modelId="{150155AD-A36E-0E4F-A434-5C49505DAED3}" type="presOf" srcId="{34DCB9A3-2DB3-BF49-A3C3-E4242A1EA786}" destId="{7133E8EB-CEEF-0144-B367-1F753305D252}" srcOrd="0" destOrd="0" presId="urn:microsoft.com/office/officeart/2005/8/layout/cycle3"/>
    <dgm:cxn modelId="{ADB5A665-E2F7-AF4D-904C-10A39E508119}" srcId="{CBCA27B5-03D6-764B-9545-0019038851A5}" destId="{8909139D-05E8-4B42-9C54-F7B418268B88}" srcOrd="3" destOrd="0" parTransId="{9BE86557-9796-EA41-BF01-723DAC2A6710}" sibTransId="{F6D2D449-27BA-7B40-BAE8-82D579ABA8CE}"/>
    <dgm:cxn modelId="{B68BA324-182A-B04A-B2D5-11728E7A175A}" srcId="{CBCA27B5-03D6-764B-9545-0019038851A5}" destId="{DEDBCE12-B8D6-2040-9E35-C5D4F9D3D380}" srcOrd="5" destOrd="0" parTransId="{C34B91AD-64AF-2544-92AD-B6CD8C26681B}" sibTransId="{99FAE33F-9AF6-2D42-A558-CE52989296FB}"/>
    <dgm:cxn modelId="{BC17713E-0A9B-124E-A5B8-410A70B6A15B}" srcId="{CBCA27B5-03D6-764B-9545-0019038851A5}" destId="{02DA0D86-6A8D-C647-8BAD-F4341F90554B}" srcOrd="1" destOrd="0" parTransId="{21E2752F-69BE-0343-A1B3-E0FFB3867EBB}" sibTransId="{9B03355F-B06A-2441-B4DF-EDF0CBB3D605}"/>
    <dgm:cxn modelId="{45ECEADC-CC7D-A14B-9C02-B99F4AC8762D}" type="presOf" srcId="{DEDBCE12-B8D6-2040-9E35-C5D4F9D3D380}" destId="{B075F5DE-4BFD-6149-9CA0-D5B478D13319}" srcOrd="0" destOrd="0" presId="urn:microsoft.com/office/officeart/2005/8/layout/cycle3"/>
    <dgm:cxn modelId="{EECB20E3-E9FC-FA4E-8925-A73293493E79}" type="presOf" srcId="{02DA0D86-6A8D-C647-8BAD-F4341F90554B}" destId="{35481179-C624-2E4D-9264-0400C55C27AF}" srcOrd="0" destOrd="0" presId="urn:microsoft.com/office/officeart/2005/8/layout/cycle3"/>
    <dgm:cxn modelId="{9C50A826-ABAA-F84D-BEED-480B5E105090}" srcId="{CBCA27B5-03D6-764B-9545-0019038851A5}" destId="{AA428F9F-2A11-A74D-A017-2B112254D784}" srcOrd="0" destOrd="0" parTransId="{B80B3788-2D58-E043-A1D3-FDA85A7029FC}" sibTransId="{34DCB9A3-2DB3-BF49-A3C3-E4242A1EA786}"/>
    <dgm:cxn modelId="{968CF3CB-F04C-BA47-819A-D991FEA3171F}" type="presOf" srcId="{8909139D-05E8-4B42-9C54-F7B418268B88}" destId="{DCA17C24-BD19-3C45-8B1D-3E4D2767C7C8}" srcOrd="0" destOrd="0" presId="urn:microsoft.com/office/officeart/2005/8/layout/cycle3"/>
    <dgm:cxn modelId="{58178B90-3196-E64F-A6F7-39513D3EAFE8}" srcId="{CBCA27B5-03D6-764B-9545-0019038851A5}" destId="{50355673-2382-254F-A1D1-B472C830B08F}" srcOrd="2" destOrd="0" parTransId="{CB633577-21FD-F142-A5F3-14CD17254892}" sibTransId="{0D337F2F-D9F4-BC4F-B25D-5C5E0AFFAAF8}"/>
    <dgm:cxn modelId="{1B537C23-6395-CE47-BFAA-AB716875F35A}" type="presOf" srcId="{AA428F9F-2A11-A74D-A017-2B112254D784}" destId="{71382BF7-8F0C-0145-BCB8-B91ABE4A295C}" srcOrd="0" destOrd="0" presId="urn:microsoft.com/office/officeart/2005/8/layout/cycle3"/>
    <dgm:cxn modelId="{ED0C0786-7EDB-0E40-837A-995A7A527B44}" srcId="{CBCA27B5-03D6-764B-9545-0019038851A5}" destId="{7E9FD848-64E7-C647-849C-EFD15D422909}" srcOrd="4" destOrd="0" parTransId="{7E23C17B-7E18-6F4C-9805-21E25228680F}" sibTransId="{CC7E7F30-4328-D54E-8E01-924D1A10560E}"/>
    <dgm:cxn modelId="{EAEBB36A-8E59-8843-A111-88734E726D7C}" type="presParOf" srcId="{0612C2A5-34AA-1C43-A39A-0E24137F6C73}" destId="{4DBB9AEB-CEC2-5746-9535-2ACC73317F34}" srcOrd="0" destOrd="0" presId="urn:microsoft.com/office/officeart/2005/8/layout/cycle3"/>
    <dgm:cxn modelId="{6A91197A-D8B2-4F40-954D-A551C504D8E5}" type="presParOf" srcId="{4DBB9AEB-CEC2-5746-9535-2ACC73317F34}" destId="{71382BF7-8F0C-0145-BCB8-B91ABE4A295C}" srcOrd="0" destOrd="0" presId="urn:microsoft.com/office/officeart/2005/8/layout/cycle3"/>
    <dgm:cxn modelId="{73123311-0D9D-D144-800D-FFD93708AFD7}" type="presParOf" srcId="{4DBB9AEB-CEC2-5746-9535-2ACC73317F34}" destId="{7133E8EB-CEEF-0144-B367-1F753305D252}" srcOrd="1" destOrd="0" presId="urn:microsoft.com/office/officeart/2005/8/layout/cycle3"/>
    <dgm:cxn modelId="{33DB4355-F34E-9B48-9874-1EE4D21AB2E1}" type="presParOf" srcId="{4DBB9AEB-CEC2-5746-9535-2ACC73317F34}" destId="{35481179-C624-2E4D-9264-0400C55C27AF}" srcOrd="2" destOrd="0" presId="urn:microsoft.com/office/officeart/2005/8/layout/cycle3"/>
    <dgm:cxn modelId="{C5B1E402-B7E2-4444-8FC4-C82BA3ADD26F}" type="presParOf" srcId="{4DBB9AEB-CEC2-5746-9535-2ACC73317F34}" destId="{9417057A-A234-5C4D-9304-703C50F3501A}" srcOrd="3" destOrd="0" presId="urn:microsoft.com/office/officeart/2005/8/layout/cycle3"/>
    <dgm:cxn modelId="{2D0AAAAD-8956-EC46-951D-1198F0A6F451}" type="presParOf" srcId="{4DBB9AEB-CEC2-5746-9535-2ACC73317F34}" destId="{DCA17C24-BD19-3C45-8B1D-3E4D2767C7C8}" srcOrd="4" destOrd="0" presId="urn:microsoft.com/office/officeart/2005/8/layout/cycle3"/>
    <dgm:cxn modelId="{0D720A01-A4A2-5E4C-B895-0CD38302A144}" type="presParOf" srcId="{4DBB9AEB-CEC2-5746-9535-2ACC73317F34}" destId="{F79DF7DE-EE07-204C-B2B2-71E9820A39BC}" srcOrd="5" destOrd="0" presId="urn:microsoft.com/office/officeart/2005/8/layout/cycle3"/>
    <dgm:cxn modelId="{16217FDB-87E3-D843-A76B-896FDBA02943}" type="presParOf" srcId="{4DBB9AEB-CEC2-5746-9535-2ACC73317F34}" destId="{B075F5DE-4BFD-6149-9CA0-D5B478D13319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2F939-CCB4-964D-95F3-31A21DD27BB4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1CF96-5DD4-BA4C-8046-CFBAAC09A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2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70741-9D57-1E40-81C3-7B277FE746D6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675ED-7FD1-5046-BC5E-9DF13F079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20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 smtClean="0"/>
              <a:t>Mgeni</a:t>
            </a:r>
            <a:r>
              <a:rPr lang="en-US" sz="2000" dirty="0" smtClean="0"/>
              <a:t> </a:t>
            </a:r>
            <a:r>
              <a:rPr lang="en-US" sz="2000" dirty="0" err="1" smtClean="0"/>
              <a:t>Rasmi</a:t>
            </a:r>
            <a:r>
              <a:rPr lang="en-US" sz="2000" dirty="0" smtClean="0"/>
              <a:t> – </a:t>
            </a:r>
            <a:r>
              <a:rPr lang="en-US" sz="2000" dirty="0" err="1" smtClean="0"/>
              <a:t>Katibu</a:t>
            </a:r>
            <a:r>
              <a:rPr lang="en-US" sz="2000" dirty="0" smtClean="0"/>
              <a:t> </a:t>
            </a:r>
            <a:r>
              <a:rPr lang="en-US" sz="2000" dirty="0" err="1" smtClean="0"/>
              <a:t>Mkuu</a:t>
            </a:r>
            <a:r>
              <a:rPr lang="en-US" sz="2000" dirty="0" smtClean="0"/>
              <a:t> </a:t>
            </a:r>
            <a:r>
              <a:rPr lang="en-US" sz="2000" dirty="0" err="1" smtClean="0"/>
              <a:t>Kiongozi</a:t>
            </a:r>
            <a:endParaRPr lang="en-US" sz="2000" dirty="0" smtClean="0"/>
          </a:p>
          <a:p>
            <a:r>
              <a:rPr lang="en-US" sz="2000" dirty="0" smtClean="0"/>
              <a:t>Engineer </a:t>
            </a:r>
            <a:r>
              <a:rPr lang="en-US" sz="2000" dirty="0" err="1" smtClean="0"/>
              <a:t>Nyamuhanga</a:t>
            </a:r>
            <a:r>
              <a:rPr lang="en-US" sz="2000" dirty="0" smtClean="0"/>
              <a:t> – </a:t>
            </a:r>
            <a:r>
              <a:rPr lang="en-US" sz="2000" dirty="0" err="1" smtClean="0"/>
              <a:t>Naibu</a:t>
            </a:r>
            <a:r>
              <a:rPr lang="en-US" sz="2000" dirty="0" smtClean="0"/>
              <a:t> </a:t>
            </a:r>
            <a:r>
              <a:rPr lang="en-US" sz="2000" dirty="0" err="1" smtClean="0"/>
              <a:t>Katibu</a:t>
            </a:r>
            <a:r>
              <a:rPr lang="en-US" sz="2000" dirty="0" smtClean="0"/>
              <a:t> </a:t>
            </a:r>
            <a:r>
              <a:rPr lang="en-US" sz="2000" dirty="0" err="1" smtClean="0"/>
              <a:t>Mkuu</a:t>
            </a:r>
            <a:r>
              <a:rPr lang="en-US" sz="2000" dirty="0" smtClean="0"/>
              <a:t> – Ministry of Works</a:t>
            </a:r>
          </a:p>
          <a:p>
            <a:r>
              <a:rPr lang="en-US" sz="2000" dirty="0" err="1" smtClean="0"/>
              <a:t>Mweneykiti</a:t>
            </a:r>
            <a:r>
              <a:rPr lang="en-US" sz="2000" dirty="0" smtClean="0"/>
              <a:t> </a:t>
            </a:r>
            <a:r>
              <a:rPr lang="en-US" sz="2000" dirty="0" err="1" smtClean="0"/>
              <a:t>wa</a:t>
            </a:r>
            <a:r>
              <a:rPr lang="en-US" sz="2000" dirty="0" smtClean="0"/>
              <a:t> </a:t>
            </a:r>
            <a:r>
              <a:rPr lang="en-US" sz="2000" dirty="0" err="1" smtClean="0"/>
              <a:t>Bodi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Wahandisi</a:t>
            </a:r>
            <a:r>
              <a:rPr lang="en-US" sz="2000" dirty="0" smtClean="0"/>
              <a:t> – Engineer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Lema</a:t>
            </a:r>
            <a:endParaRPr lang="en-US" sz="2000" baseline="0" dirty="0" smtClean="0"/>
          </a:p>
          <a:p>
            <a:r>
              <a:rPr lang="en-US" sz="2000" baseline="0" dirty="0" err="1" smtClean="0"/>
              <a:t>Viongozi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wa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Serikali</a:t>
            </a:r>
            <a:endParaRPr lang="en-US" sz="2000" baseline="0" dirty="0" smtClean="0"/>
          </a:p>
          <a:p>
            <a:r>
              <a:rPr lang="en-US" sz="2000" baseline="0" dirty="0" smtClean="0"/>
              <a:t>Distinguished foreign delegates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675ED-7FD1-5046-BC5E-9DF13F0797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96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(03/09/15 12:04) -----</a:t>
            </a:r>
          </a:p>
          <a:p>
            <a:r>
              <a:rPr lang="en-US" dirty="0"/>
              <a:t>Remember National Irrigation Master Plan</a:t>
            </a:r>
          </a:p>
          <a:p>
            <a:r>
              <a:rPr lang="en-US" dirty="0"/>
              <a:t>In assessing the implementation, challenges could be at any level amongst these</a:t>
            </a:r>
          </a:p>
          <a:p>
            <a:r>
              <a:rPr lang="en-US" dirty="0"/>
              <a:t>My conclusions may point to challenges in </a:t>
            </a:r>
            <a:r>
              <a:rPr lang="en-US" dirty="0" smtClean="0"/>
              <a:t>planning, </a:t>
            </a:r>
            <a:r>
              <a:rPr lang="en-US" dirty="0"/>
              <a:t>hence I have to be understood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675ED-7FD1-5046-BC5E-9DF13F0797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45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the same year food shortages, insecurity, and nutrition problems in certain geographical location of the country are a more thorny challenge. Principally these result from more fundamental factors that need to be addressed to achieve a more sustainable food security situation: localized climatic conditions rendering some geographical areas as perpetual deficit zones; poor infrastructure linking surplus production regions and deficit; weak household entitlement and low incomes. Therefore aggregate country’s food security and nutrition, and food poverty, are influenced by more factors than just surplus production is some areas.</a:t>
            </a:r>
            <a:r>
              <a:rPr lang="en-US" sz="3200" dirty="0" smtClean="0">
                <a:effectLst/>
              </a:rPr>
              <a:t>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675ED-7FD1-5046-BC5E-9DF13F0797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2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76C2-EC5D-2C43-A373-81538E537DF8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4D93-3BB3-6F4C-86AD-65EB15424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3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76C2-EC5D-2C43-A373-81538E537DF8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4D93-3BB3-6F4C-86AD-65EB15424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76C2-EC5D-2C43-A373-81538E537DF8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4D93-3BB3-6F4C-86AD-65EB15424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3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76C2-EC5D-2C43-A373-81538E537DF8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4D93-3BB3-6F4C-86AD-65EB15424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5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76C2-EC5D-2C43-A373-81538E537DF8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4D93-3BB3-6F4C-86AD-65EB15424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3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76C2-EC5D-2C43-A373-81538E537DF8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4D93-3BB3-6F4C-86AD-65EB15424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7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76C2-EC5D-2C43-A373-81538E537DF8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4D93-3BB3-6F4C-86AD-65EB15424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4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76C2-EC5D-2C43-A373-81538E537DF8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4D93-3BB3-6F4C-86AD-65EB15424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6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76C2-EC5D-2C43-A373-81538E537DF8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4D93-3BB3-6F4C-86AD-65EB15424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9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76C2-EC5D-2C43-A373-81538E537DF8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4D93-3BB3-6F4C-86AD-65EB15424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1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76C2-EC5D-2C43-A373-81538E537DF8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74D93-3BB3-6F4C-86AD-65EB15424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6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D76C2-EC5D-2C43-A373-81538E537DF8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74D93-3BB3-6F4C-86AD-65EB15424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6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package" Target="../embeddings/Microsoft_Word_Document3.docx"/><Relationship Id="rId4" Type="http://schemas.openxmlformats.org/officeDocument/2006/relationships/package" Target="../embeddings/Microsoft_Word_Document1.docx"/><Relationship Id="rId9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package" Target="../embeddings/Microsoft_Word_Document4.docx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5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855" y="219696"/>
            <a:ext cx="8854078" cy="1470025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Agriculture 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&amp;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 Food Security in the Context of  </a:t>
            </a:r>
            <a:b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MDGs, Tanzania DV 2025, and SDGs</a:t>
            </a: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489" y="5374132"/>
            <a:ext cx="7526421" cy="1012251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300" b="1" dirty="0" smtClean="0">
                <a:solidFill>
                  <a:srgbClr val="000090"/>
                </a:solidFill>
                <a:latin typeface="Candara"/>
                <a:cs typeface="Candara"/>
              </a:rPr>
              <a:t>Andrew E. Temu</a:t>
            </a:r>
          </a:p>
          <a:p>
            <a:r>
              <a:rPr lang="en-US" sz="1800" b="1" i="1" dirty="0" err="1" smtClean="0">
                <a:solidFill>
                  <a:srgbClr val="000090"/>
                </a:solidFill>
                <a:latin typeface="Candara"/>
                <a:cs typeface="Candara"/>
              </a:rPr>
              <a:t>Sokoine</a:t>
            </a:r>
            <a:r>
              <a:rPr lang="en-US" sz="1800" b="1" i="1" dirty="0" smtClean="0">
                <a:solidFill>
                  <a:srgbClr val="000090"/>
                </a:solidFill>
                <a:latin typeface="Candara"/>
                <a:cs typeface="Candara"/>
              </a:rPr>
              <a:t> University of Agriculture</a:t>
            </a:r>
            <a:endParaRPr lang="en-US" sz="1800" b="1" i="1" dirty="0">
              <a:solidFill>
                <a:srgbClr val="000090"/>
              </a:solidFill>
              <a:latin typeface="Candara"/>
              <a:cs typeface="Candar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855" y="2113486"/>
            <a:ext cx="8854078" cy="249299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</a:rPr>
              <a:t>Imperatives for Improved Data, Information, and Policy Analysis for Food Security in SSA </a:t>
            </a:r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REPOA </a:t>
            </a:r>
            <a:r>
              <a:rPr lang="en-US" sz="2000" dirty="0"/>
              <a:t>P</a:t>
            </a:r>
            <a:r>
              <a:rPr lang="en-US" sz="2000" dirty="0" smtClean="0"/>
              <a:t>olicy Forum, </a:t>
            </a:r>
            <a:r>
              <a:rPr lang="en-US" sz="2000" dirty="0"/>
              <a:t>N</a:t>
            </a:r>
            <a:r>
              <a:rPr lang="en-US" sz="2000" dirty="0" smtClean="0"/>
              <a:t>ovember 2015</a:t>
            </a:r>
            <a:endParaRPr lang="en-US" sz="2000" dirty="0"/>
          </a:p>
          <a:p>
            <a:pPr algn="ctr"/>
            <a:r>
              <a:rPr lang="en-US" sz="2000" dirty="0" smtClean="0"/>
              <a:t>Hyatt Regency,, Dar-</a:t>
            </a:r>
            <a:r>
              <a:rPr lang="en-US" sz="2000" dirty="0" err="1" smtClean="0"/>
              <a:t>es</a:t>
            </a:r>
            <a:r>
              <a:rPr lang="en-US" sz="2000" dirty="0" smtClean="0"/>
              <a:t>-salaam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-1255059" y="39982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2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053"/>
            <a:ext cx="8229600" cy="61494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0000"/>
                </a:solidFill>
              </a:rPr>
              <a:t>Percentage of Farmers Using Fertilizer </a:t>
            </a:r>
            <a:br>
              <a:rPr lang="en-US" sz="2800" b="1" dirty="0" smtClean="0">
                <a:solidFill>
                  <a:srgbClr val="000000"/>
                </a:solidFill>
              </a:rPr>
            </a:br>
            <a:r>
              <a:rPr lang="en-US" sz="1800" b="1" i="1" dirty="0" smtClean="0">
                <a:solidFill>
                  <a:schemeClr val="tx1"/>
                </a:solidFill>
              </a:rPr>
              <a:t>NBS data</a:t>
            </a:r>
            <a:endParaRPr lang="en-US" sz="1800" b="1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316" y="935786"/>
            <a:ext cx="3957052" cy="275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0316" y="3943388"/>
            <a:ext cx="8916737" cy="2569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u="sng" dirty="0" smtClean="0"/>
              <a:t>Solution to low levels of fertilizer and seed use – up to 2014</a:t>
            </a:r>
          </a:p>
          <a:p>
            <a:endParaRPr lang="en-US" sz="2300" b="1" u="sng" dirty="0" smtClean="0"/>
          </a:p>
          <a:p>
            <a:pPr marL="285750" indent="-285750">
              <a:buFontTx/>
              <a:buChar char="-"/>
            </a:pPr>
            <a:r>
              <a:rPr lang="en-US" sz="2300" dirty="0" smtClean="0"/>
              <a:t>NAIVS program, accounting for 40% of MAFSC budget</a:t>
            </a:r>
          </a:p>
          <a:p>
            <a:pPr marL="285750" indent="-285750">
              <a:buFontTx/>
              <a:buChar char="-"/>
            </a:pPr>
            <a:r>
              <a:rPr lang="en-US" sz="2300" dirty="0" smtClean="0"/>
              <a:t>Well promoted fertilizer </a:t>
            </a:r>
            <a:r>
              <a:rPr lang="en-US" sz="2300" dirty="0"/>
              <a:t>&amp;</a:t>
            </a:r>
            <a:r>
              <a:rPr lang="en-US" sz="2300" dirty="0" smtClean="0"/>
              <a:t> seed – in the southern highlands </a:t>
            </a:r>
          </a:p>
          <a:p>
            <a:pPr marL="285750" indent="-285750">
              <a:buFontTx/>
              <a:buChar char="-"/>
            </a:pPr>
            <a:r>
              <a:rPr lang="en-US" sz="2300" dirty="0" smtClean="0"/>
              <a:t>Riddled with governance shortfalls</a:t>
            </a:r>
          </a:p>
          <a:p>
            <a:pPr marL="285750" indent="-285750">
              <a:buFontTx/>
              <a:buChar char="-"/>
            </a:pPr>
            <a:r>
              <a:rPr lang="en-US" sz="2300" dirty="0" smtClean="0"/>
              <a:t>Seed demand 120,000 tons, supply is at around 28,000 tons</a:t>
            </a:r>
          </a:p>
          <a:p>
            <a:pPr marL="285750" indent="-285750">
              <a:buFontTx/>
              <a:buChar char="-"/>
            </a:pPr>
            <a:r>
              <a:rPr lang="en-US" sz="2300" dirty="0" smtClean="0"/>
              <a:t>Fertilizer Use </a:t>
            </a:r>
            <a:r>
              <a:rPr lang="en-US" sz="2300" b="1" dirty="0" smtClean="0">
                <a:solidFill>
                  <a:srgbClr val="FF0000"/>
                </a:solidFill>
              </a:rPr>
              <a:t>9kg/ha</a:t>
            </a:r>
            <a:r>
              <a:rPr lang="en-US" sz="2300" b="1" dirty="0">
                <a:solidFill>
                  <a:srgbClr val="FF0000"/>
                </a:solidFill>
              </a:rPr>
              <a:t> -</a:t>
            </a:r>
            <a:r>
              <a:rPr lang="en-US" sz="2300" b="1" dirty="0" smtClean="0">
                <a:solidFill>
                  <a:srgbClr val="FF0000"/>
                </a:solidFill>
              </a:rPr>
              <a:t> V/S - 27kg/ha Malawi, 365kg/ha China</a:t>
            </a:r>
            <a:endParaRPr lang="en-US" sz="23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900279"/>
              </p:ext>
            </p:extLst>
          </p:nvPr>
        </p:nvGraphicFramePr>
        <p:xfrm>
          <a:off x="1032042" y="988964"/>
          <a:ext cx="2463800" cy="2700720"/>
        </p:xfrm>
        <a:graphic>
          <a:graphicData uri="http://schemas.openxmlformats.org/drawingml/2006/table">
            <a:tbl>
              <a:tblPr/>
              <a:tblGrid>
                <a:gridCol w="1231900"/>
                <a:gridCol w="1231900"/>
              </a:tblGrid>
              <a:tr h="3375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5-15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15-30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2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30 - 60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1107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&gt;60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Lakes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 data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08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1" y="148222"/>
            <a:ext cx="8355263" cy="500730"/>
          </a:xfrm>
          <a:ln>
            <a:solidFill>
              <a:srgbClr val="FFFF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2900" b="1" dirty="0" smtClean="0">
                <a:solidFill>
                  <a:srgbClr val="000000"/>
                </a:solidFill>
              </a:rPr>
              <a:t>Irrigation</a:t>
            </a:r>
            <a:r>
              <a:rPr lang="en-US" sz="2800" b="1" dirty="0" smtClean="0">
                <a:solidFill>
                  <a:srgbClr val="000000"/>
                </a:solidFill>
              </a:rPr>
              <a:t> Investments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631" y="2814409"/>
            <a:ext cx="8702842" cy="369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/>
              <a:t>The Challenge: A very low investment to cover potential area</a:t>
            </a:r>
          </a:p>
          <a:p>
            <a:endParaRPr lang="en-US" sz="2600" dirty="0"/>
          </a:p>
          <a:p>
            <a:r>
              <a:rPr lang="en-US" sz="2600" b="1" dirty="0" smtClean="0"/>
              <a:t>Areas irrigated very small compared to potential</a:t>
            </a:r>
            <a:endParaRPr lang="en-US" sz="2600" dirty="0"/>
          </a:p>
          <a:p>
            <a:r>
              <a:rPr lang="en-US" sz="2600" i="1" dirty="0" smtClean="0"/>
              <a:t>- High potential, feasible investment: 2.3 million ha</a:t>
            </a:r>
          </a:p>
          <a:p>
            <a:r>
              <a:rPr lang="en-US" sz="2600" i="1" dirty="0" smtClean="0"/>
              <a:t>- Area developed 430,000</a:t>
            </a:r>
          </a:p>
          <a:p>
            <a:endParaRPr lang="en-US" sz="2600" dirty="0"/>
          </a:p>
          <a:p>
            <a:r>
              <a:rPr lang="en-US" sz="2600" b="1" dirty="0" smtClean="0"/>
              <a:t>Climate change &amp; </a:t>
            </a:r>
            <a:r>
              <a:rPr lang="en-US" sz="2600" b="1" dirty="0" err="1" smtClean="0"/>
              <a:t>Env</a:t>
            </a:r>
            <a:r>
              <a:rPr lang="en-US" sz="2600" b="1" dirty="0" smtClean="0"/>
              <a:t>.  interplay to challenge irrigation</a:t>
            </a:r>
          </a:p>
          <a:p>
            <a:r>
              <a:rPr lang="en-US" sz="2600" i="1" dirty="0" smtClean="0"/>
              <a:t>- Climate change impacts weather and rainfall patterns</a:t>
            </a:r>
            <a:endParaRPr lang="en-US" sz="2600" i="1" dirty="0"/>
          </a:p>
          <a:p>
            <a:r>
              <a:rPr lang="en-US" sz="2600" i="1" dirty="0" smtClean="0"/>
              <a:t>- Irrigation investment calls for good management and EIA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908441"/>
              </p:ext>
            </p:extLst>
          </p:nvPr>
        </p:nvGraphicFramePr>
        <p:xfrm>
          <a:off x="240631" y="1144043"/>
          <a:ext cx="8355262" cy="1501140"/>
        </p:xfrm>
        <a:graphic>
          <a:graphicData uri="http://schemas.openxmlformats.org/drawingml/2006/table">
            <a:tbl>
              <a:tblPr/>
              <a:tblGrid>
                <a:gridCol w="3784996"/>
                <a:gridCol w="1523422"/>
                <a:gridCol w="1523422"/>
                <a:gridCol w="1523422"/>
              </a:tblGrid>
              <a:tr h="35783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Irrigation Indicator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2006/07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2010/11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2013/14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1949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 under Irrigation [ha]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273,945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399,755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&gt;430,000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177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Growth rate of area under irrigation [%]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8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68" y="109519"/>
            <a:ext cx="8569158" cy="537201"/>
          </a:xfrm>
          <a:ln>
            <a:solidFill>
              <a:srgbClr val="FFFF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0000"/>
                </a:solidFill>
              </a:rPr>
              <a:t>Agricultural Extension </a:t>
            </a:r>
            <a:r>
              <a:rPr lang="en-US" sz="2900" b="1" dirty="0" smtClean="0">
                <a:solidFill>
                  <a:srgbClr val="000000"/>
                </a:solidFill>
              </a:rPr>
              <a:t>Services</a:t>
            </a:r>
            <a:endParaRPr lang="en-US" sz="2900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00697523"/>
              </p:ext>
            </p:extLst>
          </p:nvPr>
        </p:nvGraphicFramePr>
        <p:xfrm>
          <a:off x="1590842" y="740009"/>
          <a:ext cx="6336632" cy="257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2989" y="3489155"/>
            <a:ext cx="8539747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/>
              <a:t>Extension Challenges</a:t>
            </a:r>
          </a:p>
          <a:p>
            <a:endParaRPr lang="en-US" sz="2200" b="1" u="sng" dirty="0" smtClean="0"/>
          </a:p>
          <a:p>
            <a:r>
              <a:rPr lang="en-US" sz="2200" b="1" dirty="0" smtClean="0"/>
              <a:t>Target: </a:t>
            </a:r>
            <a:r>
              <a:rPr lang="en-US" sz="2200" dirty="0" smtClean="0"/>
              <a:t>One extension officer per village</a:t>
            </a:r>
          </a:p>
          <a:p>
            <a:r>
              <a:rPr lang="en-US" sz="2200" b="1" dirty="0" smtClean="0"/>
              <a:t>Total Demand translates to:               </a:t>
            </a:r>
            <a:r>
              <a:rPr lang="en-US" sz="2200" dirty="0" smtClean="0"/>
              <a:t>15,082 extension staff</a:t>
            </a:r>
          </a:p>
          <a:p>
            <a:r>
              <a:rPr lang="en-US" sz="2200" b="1" dirty="0" smtClean="0"/>
              <a:t>To-date: Number increased from:     </a:t>
            </a:r>
            <a:r>
              <a:rPr lang="en-US" sz="2200" dirty="0" smtClean="0"/>
              <a:t>7,974 in 2005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                                                to:   10,520 in 2014  </a:t>
            </a:r>
            <a:r>
              <a:rPr lang="en-US" sz="2200" b="1" dirty="0" smtClean="0">
                <a:solidFill>
                  <a:srgbClr val="FF0000"/>
                </a:solidFill>
              </a:rPr>
              <a:t>[i.e. employed 2,546]</a:t>
            </a:r>
            <a:endParaRPr lang="en-US" sz="2200" b="1" dirty="0">
              <a:solidFill>
                <a:srgbClr val="FF0000"/>
              </a:solidFill>
            </a:endParaRPr>
          </a:p>
          <a:p>
            <a:r>
              <a:rPr lang="en-US" sz="2200" b="1" u="sng" dirty="0" smtClean="0"/>
              <a:t>Additional Challenge:</a:t>
            </a:r>
          </a:p>
          <a:p>
            <a:r>
              <a:rPr lang="en-US" sz="2200" dirty="0" smtClean="0"/>
              <a:t>The effective methodology to use: T&amp;V, FFS, FTF, etc. – context specificity</a:t>
            </a:r>
          </a:p>
        </p:txBody>
      </p:sp>
    </p:spTree>
    <p:extLst>
      <p:ext uri="{BB962C8B-B14F-4D97-AF65-F5344CB8AC3E}">
        <p14:creationId xmlns:p14="http://schemas.microsoft.com/office/powerpoint/2010/main" val="168560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79" y="97800"/>
            <a:ext cx="8943473" cy="353678"/>
          </a:xfrm>
          <a:ln>
            <a:solidFill>
              <a:srgbClr val="FFFF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solidFill>
                  <a:srgbClr val="000000"/>
                </a:solidFill>
              </a:rPr>
              <a:t>Summary: Investment &amp; Services: Budgets, Irrigation, &amp; Services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716582"/>
              </p:ext>
            </p:extLst>
          </p:nvPr>
        </p:nvGraphicFramePr>
        <p:xfrm>
          <a:off x="93581" y="636295"/>
          <a:ext cx="9050420" cy="1876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" name="Document" r:id="rId4" imgW="5854700" imgH="1435100" progId="Word.Document.12">
                  <p:embed/>
                </p:oleObj>
              </mc:Choice>
              <mc:Fallback>
                <p:oleObj name="Document" r:id="rId4" imgW="5854700" imgH="1435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581" y="636295"/>
                        <a:ext cx="9050420" cy="1876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304671"/>
              </p:ext>
            </p:extLst>
          </p:nvPr>
        </p:nvGraphicFramePr>
        <p:xfrm>
          <a:off x="93580" y="2356849"/>
          <a:ext cx="9050419" cy="1501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" name="Document" r:id="rId7" imgW="5854700" imgH="1092200" progId="Word.Document.12">
                  <p:embed/>
                </p:oleObj>
              </mc:Choice>
              <mc:Fallback>
                <p:oleObj name="Document" r:id="rId7" imgW="5854700" imgH="1092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580" y="2356849"/>
                        <a:ext cx="9050419" cy="1501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299403"/>
              </p:ext>
            </p:extLst>
          </p:nvPr>
        </p:nvGraphicFramePr>
        <p:xfrm>
          <a:off x="93581" y="3769894"/>
          <a:ext cx="9050418" cy="3088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9" name="Document" r:id="rId10" imgW="5854700" imgH="1841500" progId="Word.Document.12">
                  <p:embed/>
                </p:oleObj>
              </mc:Choice>
              <mc:Fallback>
                <p:oleObj name="Document" r:id="rId10" imgW="5854700" imgH="1841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3581" y="3769894"/>
                        <a:ext cx="9050418" cy="3088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811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895" y="331932"/>
            <a:ext cx="8742947" cy="1547418"/>
          </a:xfr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900" b="1" dirty="0" smtClean="0">
                <a:solidFill>
                  <a:srgbClr val="000000"/>
                </a:solidFill>
              </a:rPr>
              <a:t>(D) Outcomes and Impact: </a:t>
            </a:r>
            <a:br>
              <a:rPr lang="en-US" sz="2900" b="1" dirty="0" smtClean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000000"/>
                </a:solidFill>
              </a:rPr>
              <a:t> </a:t>
            </a:r>
            <a:r>
              <a:rPr lang="en-US" sz="2900" b="1" dirty="0" smtClean="0">
                <a:solidFill>
                  <a:srgbClr val="000000"/>
                </a:solidFill>
              </a:rPr>
              <a:t>      </a:t>
            </a:r>
            <a:r>
              <a:rPr lang="en-US" sz="2900" b="1" dirty="0">
                <a:solidFill>
                  <a:srgbClr val="000000"/>
                </a:solidFill>
              </a:rPr>
              <a:t>(</a:t>
            </a:r>
            <a:r>
              <a:rPr lang="en-US" sz="2900" b="1" dirty="0" smtClean="0">
                <a:solidFill>
                  <a:srgbClr val="000000"/>
                </a:solidFill>
              </a:rPr>
              <a:t>a) Productivity and growth</a:t>
            </a:r>
            <a:br>
              <a:rPr lang="en-US" sz="2900" b="1" dirty="0" smtClean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000000"/>
                </a:solidFill>
              </a:rPr>
              <a:t> </a:t>
            </a:r>
            <a:r>
              <a:rPr lang="en-US" sz="2900" b="1" dirty="0" smtClean="0">
                <a:solidFill>
                  <a:srgbClr val="000000"/>
                </a:solidFill>
              </a:rPr>
              <a:t>      (b) Poverty and Food Security</a:t>
            </a:r>
            <a:endParaRPr lang="en-US" sz="29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60057"/>
            <a:ext cx="9144000" cy="319983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500" b="1" dirty="0" smtClean="0"/>
              <a:t>3. Food Security: Availability</a:t>
            </a:r>
            <a:r>
              <a:rPr lang="en-US" sz="2500" b="1" dirty="0"/>
              <a:t>, Access, </a:t>
            </a:r>
            <a:r>
              <a:rPr lang="en-US" sz="2500" b="1" dirty="0" smtClean="0"/>
              <a:t>Utilization, &amp; Stability</a:t>
            </a:r>
            <a:endParaRPr lang="en-US" sz="2500" b="1" dirty="0"/>
          </a:p>
          <a:p>
            <a:pPr marL="914400" lvl="1" indent="-514350">
              <a:buAutoNum type="alphaLcPeriod"/>
            </a:pPr>
            <a:r>
              <a:rPr lang="en-US" sz="2500" b="1" dirty="0"/>
              <a:t>Food energy availability</a:t>
            </a:r>
          </a:p>
          <a:p>
            <a:pPr marL="914400" lvl="1" indent="-514350">
              <a:buAutoNum type="alphaLcPeriod"/>
            </a:pPr>
            <a:r>
              <a:rPr lang="en-US" sz="2500" b="1" dirty="0"/>
              <a:t>Quality of dietary intake</a:t>
            </a:r>
          </a:p>
          <a:p>
            <a:pPr marL="914400" lvl="1" indent="-514350">
              <a:buAutoNum type="alphaLcPeriod"/>
            </a:pPr>
            <a:r>
              <a:rPr lang="en-US" sz="2500" b="1" dirty="0"/>
              <a:t>Nutrition indicators</a:t>
            </a:r>
          </a:p>
          <a:p>
            <a:pPr marL="914400" lvl="1" indent="-514350">
              <a:buAutoNum type="alphaLcPeriod"/>
            </a:pPr>
            <a:r>
              <a:rPr lang="en-US" sz="2500" b="1" dirty="0"/>
              <a:t>Expenditure on food</a:t>
            </a:r>
          </a:p>
          <a:p>
            <a:pPr marL="914400" lvl="1" indent="-514350">
              <a:buAutoNum type="alphaLcPeriod"/>
            </a:pPr>
            <a:r>
              <a:rPr lang="en-US" sz="2500" b="1" dirty="0"/>
              <a:t>Household and community coping </a:t>
            </a:r>
            <a:r>
              <a:rPr lang="en-US" sz="2500" b="1" dirty="0" smtClean="0"/>
              <a:t>strategies</a:t>
            </a:r>
            <a:endParaRPr lang="en-US" sz="2500" b="1" dirty="0"/>
          </a:p>
          <a:p>
            <a:pPr marL="400050" lvl="1" indent="0">
              <a:buNone/>
            </a:pPr>
            <a:r>
              <a:rPr lang="en-US" sz="2500" b="1" dirty="0">
                <a:solidFill>
                  <a:schemeClr val="accent2"/>
                </a:solidFill>
              </a:rPr>
              <a:t>Examples: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660681"/>
            <a:ext cx="9144000" cy="584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/>
              <a:buNone/>
              <a:defRPr sz="3200"/>
            </a:lvl1pPr>
            <a:lvl2pPr marL="914400" lvl="1" indent="-514350">
              <a:spcBef>
                <a:spcPct val="20000"/>
              </a:spcBef>
              <a:buFont typeface="Arial"/>
              <a:buAutoNum type="alphaLcPeriod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z="2800" b="1" dirty="0" smtClean="0"/>
              <a:t>2. Poverty: Basic Needs, Income, MPI, etc.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98117"/>
            <a:ext cx="9144000" cy="584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/>
              <a:buNone/>
              <a:defRPr sz="3200"/>
            </a:lvl1pPr>
            <a:lvl2pPr marL="914400" lvl="1" indent="-514350">
              <a:spcBef>
                <a:spcPct val="20000"/>
              </a:spcBef>
              <a:buFont typeface="Arial"/>
              <a:buAutoNum type="alphaLcPeriod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z="2800" b="1" dirty="0"/>
              <a:t>1</a:t>
            </a:r>
            <a:r>
              <a:rPr lang="en-US" sz="2800" b="1" dirty="0" smtClean="0"/>
              <a:t>. Productivity and growth</a:t>
            </a:r>
          </a:p>
        </p:txBody>
      </p:sp>
    </p:spTree>
    <p:extLst>
      <p:ext uri="{BB962C8B-B14F-4D97-AF65-F5344CB8AC3E}">
        <p14:creationId xmlns:p14="http://schemas.microsoft.com/office/powerpoint/2010/main" val="14850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68" y="167691"/>
            <a:ext cx="8419432" cy="393784"/>
          </a:xfrm>
          <a:ln>
            <a:solidFill>
              <a:srgbClr val="FFFF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0000"/>
                </a:solidFill>
              </a:rPr>
              <a:t>Outcomes: Productivity and Growth</a:t>
            </a:r>
            <a:endParaRPr lang="en-US" sz="28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185399"/>
              </p:ext>
            </p:extLst>
          </p:nvPr>
        </p:nvGraphicFramePr>
        <p:xfrm>
          <a:off x="267368" y="735263"/>
          <a:ext cx="8622632" cy="5882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Document" r:id="rId4" imgW="5854700" imgH="3302000" progId="Word.Document.12">
                  <p:embed/>
                </p:oleObj>
              </mc:Choice>
              <mc:Fallback>
                <p:oleObj name="Document" r:id="rId4" imgW="5854700" imgH="3302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7368" y="735263"/>
                        <a:ext cx="8622632" cy="5882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96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806"/>
            <a:ext cx="8229600" cy="944562"/>
          </a:xfrm>
          <a:solidFill>
            <a:srgbClr val="C3D69B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>Impact</a:t>
            </a:r>
            <a:br>
              <a:rPr lang="en-US" sz="3200" b="1" dirty="0" smtClean="0"/>
            </a:br>
            <a:r>
              <a:rPr lang="en-US" sz="3200" b="1" dirty="0" smtClean="0"/>
              <a:t>Poverty Trend: NBS’s Household Budget Survey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73231"/>
              </p:ext>
            </p:extLst>
          </p:nvPr>
        </p:nvGraphicFramePr>
        <p:xfrm>
          <a:off x="457200" y="1219200"/>
          <a:ext cx="8229600" cy="3740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3251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Poverty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HBS data estimates  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 [%]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40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2001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35.6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24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2007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33.4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78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2012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28.2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78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2015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[?]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294646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Did not reach 12.5% by 2015 as per MKUKUTA</a:t>
            </a:r>
          </a:p>
          <a:p>
            <a:r>
              <a:rPr lang="en-US" sz="2800" b="1" dirty="0" smtClean="0"/>
              <a:t>Poverty continues to be a rural phenomenon</a:t>
            </a:r>
          </a:p>
          <a:p>
            <a:r>
              <a:rPr lang="en-US" sz="2800" b="1" dirty="0" smtClean="0"/>
              <a:t>Agriculture is at the heart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2630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95" y="167691"/>
            <a:ext cx="8742947" cy="407151"/>
          </a:xfrm>
          <a:ln>
            <a:solidFill>
              <a:srgbClr val="FFFF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00000"/>
                </a:solidFill>
              </a:rPr>
              <a:t>Impact: Food Security Indicators</a:t>
            </a:r>
            <a:endParaRPr lang="en-US" sz="3600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123810"/>
              </p:ext>
            </p:extLst>
          </p:nvPr>
        </p:nvGraphicFramePr>
        <p:xfrm>
          <a:off x="214480" y="751079"/>
          <a:ext cx="8742362" cy="642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Document" r:id="rId4" imgW="6007100" imgH="2362200" progId="Word.Document.12">
                  <p:embed/>
                </p:oleObj>
              </mc:Choice>
              <mc:Fallback>
                <p:oleObj name="Document" r:id="rId4" imgW="6007100" imgH="2362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4480" y="751079"/>
                        <a:ext cx="8742362" cy="642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388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76" y="35379"/>
            <a:ext cx="8725226" cy="62718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Geographical Imperatives: Regional Differences in FSS</a:t>
            </a:r>
            <a:endParaRPr lang="en-US" sz="2800" b="1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01823"/>
            <a:ext cx="5617324" cy="557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315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567"/>
          </a:xfrm>
          <a:solidFill>
            <a:srgbClr val="C3D69B"/>
          </a:solidFill>
        </p:spPr>
        <p:txBody>
          <a:bodyPr>
            <a:normAutofit/>
          </a:bodyPr>
          <a:lstStyle/>
          <a:p>
            <a:pPr algn="l"/>
            <a:r>
              <a:rPr lang="en-US" sz="2900" b="1" dirty="0" smtClean="0"/>
              <a:t>Impact: Child Nutrition Security [6 to 59 Months] </a:t>
            </a:r>
            <a:endParaRPr lang="en-US" sz="29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759429"/>
              </p:ext>
            </p:extLst>
          </p:nvPr>
        </p:nvGraphicFramePr>
        <p:xfrm>
          <a:off x="457200" y="1177891"/>
          <a:ext cx="8229600" cy="4623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269"/>
                <a:gridCol w="2478047"/>
                <a:gridCol w="2112432"/>
                <a:gridCol w="2660852"/>
              </a:tblGrid>
              <a:tr h="19876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Stunting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(Height for Age below SD)</a:t>
                      </a:r>
                    </a:p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Underweight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(For Age below 2 SD)</a:t>
                      </a:r>
                    </a:p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Wasting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(Wasting for Height for age below 2 SD)</a:t>
                      </a:r>
                    </a:p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785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1999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29.5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5.3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785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21.9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3.7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7858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3.8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2930" y="6330549"/>
            <a:ext cx="513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FAO – 2013. MAFAP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262" y="167691"/>
            <a:ext cx="8529053" cy="634414"/>
          </a:xfr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2900" b="1" dirty="0">
                <a:solidFill>
                  <a:srgbClr val="000000"/>
                </a:solidFill>
              </a:rPr>
              <a:t>T</a:t>
            </a:r>
            <a:r>
              <a:rPr lang="en-US" sz="2900" b="1" dirty="0" smtClean="0">
                <a:solidFill>
                  <a:srgbClr val="000000"/>
                </a:solidFill>
              </a:rPr>
              <a:t>he presentation outline</a:t>
            </a:r>
            <a:endParaRPr lang="en-US" sz="29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63" y="905042"/>
            <a:ext cx="8769684" cy="595295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/>
              <a:t>Introduction</a:t>
            </a:r>
            <a:r>
              <a:rPr lang="en-US" sz="2400" b="1" dirty="0"/>
              <a:t>: </a:t>
            </a:r>
            <a:r>
              <a:rPr lang="en-US" sz="2400" dirty="0" smtClean="0"/>
              <a:t>Ag. Dev. toward MDG1, TDV2025, and SGG 1-3</a:t>
            </a:r>
          </a:p>
          <a:p>
            <a:pPr marL="0" indent="0">
              <a:buNone/>
            </a:pPr>
            <a:r>
              <a:rPr lang="en-US" sz="2400" dirty="0" smtClean="0"/>
              <a:t>3. Key parameters for assessing performance</a:t>
            </a:r>
          </a:p>
          <a:p>
            <a:r>
              <a:rPr lang="en-US" sz="2400" b="1" dirty="0" smtClean="0"/>
              <a:t>(A) Policies and Strategies: </a:t>
            </a:r>
            <a:r>
              <a:rPr lang="en-US" sz="2400" dirty="0" smtClean="0"/>
              <a:t>Translating Dev. Goals into Action</a:t>
            </a:r>
            <a:endParaRPr lang="en-US" sz="2400" b="1" dirty="0" smtClean="0"/>
          </a:p>
          <a:p>
            <a:r>
              <a:rPr lang="en-US" sz="2400" b="1" dirty="0" smtClean="0"/>
              <a:t>(B) Investment</a:t>
            </a:r>
          </a:p>
          <a:p>
            <a:pPr lvl="1"/>
            <a:r>
              <a:rPr lang="en-US" sz="2000" b="1" dirty="0" smtClean="0">
                <a:solidFill>
                  <a:srgbClr val="000090"/>
                </a:solidFill>
              </a:rPr>
              <a:t>Public investment: </a:t>
            </a:r>
            <a:r>
              <a:rPr lang="en-US" sz="2000" dirty="0" smtClean="0">
                <a:solidFill>
                  <a:srgbClr val="000090"/>
                </a:solidFill>
              </a:rPr>
              <a:t>Government Budget, investment and services offered</a:t>
            </a:r>
          </a:p>
          <a:p>
            <a:pPr lvl="1"/>
            <a:r>
              <a:rPr lang="en-US" sz="2000" b="1" dirty="0" smtClean="0">
                <a:solidFill>
                  <a:srgbClr val="000090"/>
                </a:solidFill>
              </a:rPr>
              <a:t>Private sector investment</a:t>
            </a:r>
            <a:r>
              <a:rPr lang="en-US" sz="2000" dirty="0" smtClean="0">
                <a:solidFill>
                  <a:srgbClr val="000090"/>
                </a:solidFill>
              </a:rPr>
              <a:t>: Commercial Finance and FDI</a:t>
            </a:r>
            <a:endParaRPr lang="en-US" sz="2000" dirty="0" smtClean="0"/>
          </a:p>
          <a:p>
            <a:r>
              <a:rPr lang="en-US" sz="2400" b="1" dirty="0" smtClean="0"/>
              <a:t>(C) Results</a:t>
            </a:r>
          </a:p>
          <a:p>
            <a:pPr lvl="1"/>
            <a:r>
              <a:rPr lang="en-US" sz="2000" b="1" dirty="0">
                <a:solidFill>
                  <a:srgbClr val="000090"/>
                </a:solidFill>
              </a:rPr>
              <a:t>GDP by subsectors: </a:t>
            </a:r>
            <a:r>
              <a:rPr lang="en-US" sz="2000" dirty="0">
                <a:solidFill>
                  <a:srgbClr val="000090"/>
                </a:solidFill>
              </a:rPr>
              <a:t>Agriculture, Forestry, F</a:t>
            </a:r>
            <a:r>
              <a:rPr lang="en-US" sz="2000" dirty="0" smtClean="0">
                <a:solidFill>
                  <a:srgbClr val="000090"/>
                </a:solidFill>
              </a:rPr>
              <a:t>isheries</a:t>
            </a:r>
            <a:endParaRPr lang="en-US" sz="2000" dirty="0">
              <a:solidFill>
                <a:srgbClr val="000090"/>
              </a:solidFill>
            </a:endParaRPr>
          </a:p>
          <a:p>
            <a:pPr lvl="1"/>
            <a:r>
              <a:rPr lang="en-US" sz="2000" b="1" dirty="0" smtClean="0">
                <a:solidFill>
                  <a:srgbClr val="000090"/>
                </a:solidFill>
              </a:rPr>
              <a:t>Productivity: </a:t>
            </a:r>
            <a:r>
              <a:rPr lang="en-US" sz="2000" dirty="0" smtClean="0">
                <a:solidFill>
                  <a:srgbClr val="000090"/>
                </a:solidFill>
              </a:rPr>
              <a:t>Commodity, Labor, etc.</a:t>
            </a:r>
            <a:endParaRPr lang="en-US" sz="2000" dirty="0">
              <a:solidFill>
                <a:srgbClr val="000090"/>
              </a:solidFill>
            </a:endParaRPr>
          </a:p>
          <a:p>
            <a:pPr lvl="1"/>
            <a:r>
              <a:rPr lang="en-US" sz="2000" b="1" dirty="0">
                <a:solidFill>
                  <a:srgbClr val="000090"/>
                </a:solidFill>
              </a:rPr>
              <a:t>Employment: </a:t>
            </a:r>
            <a:r>
              <a:rPr lang="en-US" sz="2000" dirty="0">
                <a:solidFill>
                  <a:srgbClr val="000090"/>
                </a:solidFill>
              </a:rPr>
              <a:t>population employed in </a:t>
            </a:r>
            <a:r>
              <a:rPr lang="en-US" sz="2000" dirty="0" smtClean="0">
                <a:solidFill>
                  <a:srgbClr val="000090"/>
                </a:solidFill>
              </a:rPr>
              <a:t>agriculture</a:t>
            </a:r>
            <a:endParaRPr lang="en-US" sz="2000" dirty="0">
              <a:solidFill>
                <a:srgbClr val="000090"/>
              </a:solidFill>
            </a:endParaRPr>
          </a:p>
          <a:p>
            <a:r>
              <a:rPr lang="en-US" sz="2400" b="1" dirty="0" smtClean="0"/>
              <a:t>(D) Outcomes and Impacts: Meeting MDG 1, TDV 2015, and SDGs</a:t>
            </a:r>
          </a:p>
          <a:p>
            <a:pPr lvl="1"/>
            <a:r>
              <a:rPr lang="en-US" sz="2000" b="1" dirty="0">
                <a:solidFill>
                  <a:srgbClr val="000090"/>
                </a:solidFill>
              </a:rPr>
              <a:t>Welfare parameters: </a:t>
            </a:r>
            <a:r>
              <a:rPr lang="en-US" sz="2000" dirty="0">
                <a:solidFill>
                  <a:srgbClr val="000090"/>
                </a:solidFill>
              </a:rPr>
              <a:t>Poverty level </a:t>
            </a:r>
            <a:r>
              <a:rPr lang="en-US" sz="2000" dirty="0" smtClean="0">
                <a:solidFill>
                  <a:srgbClr val="000090"/>
                </a:solidFill>
              </a:rPr>
              <a:t>trends</a:t>
            </a:r>
            <a:endParaRPr lang="en-US" sz="2000" b="1" dirty="0" smtClean="0">
              <a:solidFill>
                <a:srgbClr val="000090"/>
              </a:solidFill>
            </a:endParaRPr>
          </a:p>
          <a:p>
            <a:pPr lvl="1"/>
            <a:r>
              <a:rPr lang="en-US" sz="2000" b="1" dirty="0" smtClean="0">
                <a:solidFill>
                  <a:srgbClr val="000090"/>
                </a:solidFill>
              </a:rPr>
              <a:t>Food security: </a:t>
            </a:r>
            <a:r>
              <a:rPr lang="en-US" sz="2000" dirty="0" smtClean="0">
                <a:solidFill>
                  <a:srgbClr val="000090"/>
                </a:solidFill>
              </a:rPr>
              <a:t>Availability, Access, Sufficiency, Nutrition </a:t>
            </a:r>
            <a:r>
              <a:rPr lang="en-US" sz="2000" dirty="0">
                <a:solidFill>
                  <a:srgbClr val="000090"/>
                </a:solidFill>
              </a:rPr>
              <a:t>&amp;</a:t>
            </a:r>
            <a:r>
              <a:rPr lang="en-US" sz="2000" dirty="0" smtClean="0">
                <a:solidFill>
                  <a:srgbClr val="000090"/>
                </a:solidFill>
              </a:rPr>
              <a:t> Health indicators</a:t>
            </a:r>
            <a:endParaRPr lang="en-US" sz="2000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>4. Conclusion </a:t>
            </a:r>
            <a:r>
              <a:rPr lang="en-US" sz="2400" b="1" dirty="0"/>
              <a:t>and </a:t>
            </a:r>
            <a:r>
              <a:rPr lang="en-US" sz="2400" b="1" dirty="0" smtClean="0"/>
              <a:t>recommendations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174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61" y="274638"/>
            <a:ext cx="8854080" cy="479949"/>
          </a:xfrm>
          <a:solidFill>
            <a:srgbClr val="C3D69B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>Impact: Children and Women Health Challenges</a:t>
            </a:r>
            <a:endParaRPr lang="en-US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77858"/>
              </p:ext>
            </p:extLst>
          </p:nvPr>
        </p:nvGraphicFramePr>
        <p:xfrm>
          <a:off x="312930" y="1417638"/>
          <a:ext cx="837548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893"/>
                <a:gridCol w="552229"/>
                <a:gridCol w="208280"/>
                <a:gridCol w="3657327"/>
                <a:gridCol w="8467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Children 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Under</a:t>
                      </a:r>
                      <a:r>
                        <a:rPr lang="en-US" sz="28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5 years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%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Women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%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Stunting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42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Low body mass index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Underweight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16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Iodine Deficiency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36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Anemia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72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Anemia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40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Iron Deficiency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35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Iron Deficiency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30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Vitamin A Deficiency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33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Vitamin A Deficiency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</a:rPr>
                        <a:t>37</a:t>
                      </a:r>
                      <a:endParaRPr lang="en-US" sz="2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2930" y="6330549"/>
            <a:ext cx="513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FAO – 2013. MAFAP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2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Are We on Target?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 not on target!</a:t>
            </a:r>
          </a:p>
          <a:p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ature of Econ. Transformation taking place (a) Isn’t as per TDV2025, </a:t>
            </a:r>
          </a:p>
          <a:p>
            <a:pPr marL="0" indent="0">
              <a:buNone/>
            </a:pPr>
            <a:r>
              <a:rPr lang="en-US" dirty="0" smtClean="0"/>
              <a:t>    (b) Did not meet MDG,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(c) Speed and depth is low to address SDG</a:t>
            </a:r>
          </a:p>
        </p:txBody>
      </p:sp>
    </p:spTree>
    <p:extLst>
      <p:ext uri="{BB962C8B-B14F-4D97-AF65-F5344CB8AC3E}">
        <p14:creationId xmlns:p14="http://schemas.microsoft.com/office/powerpoint/2010/main" val="80030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21" y="167692"/>
            <a:ext cx="8229600" cy="881368"/>
          </a:xfrm>
          <a:ln>
            <a:solidFill>
              <a:srgbClr val="FFFF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0000"/>
                </a:solidFill>
              </a:rPr>
              <a:t>RECOMMENDATIONS: </a:t>
            </a:r>
            <a:br>
              <a:rPr lang="en-US" sz="2800" b="1" dirty="0" smtClean="0">
                <a:solidFill>
                  <a:srgbClr val="000000"/>
                </a:solidFill>
              </a:rPr>
            </a:br>
            <a:r>
              <a:rPr lang="en-US" sz="2800" b="1" dirty="0" smtClean="0">
                <a:solidFill>
                  <a:srgbClr val="FF6600"/>
                </a:solidFill>
              </a:rPr>
              <a:t>Examples where data and information should point to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8206"/>
            <a:ext cx="9144000" cy="5624894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b="1" dirty="0" smtClean="0"/>
              <a:t>Increases in public funding, i.e. Government Budget, especially Dev.</a:t>
            </a:r>
            <a:endParaRPr lang="en-US" sz="2400" b="1" dirty="0"/>
          </a:p>
          <a:p>
            <a:pPr lvl="1"/>
            <a:r>
              <a:rPr lang="en-US" sz="2400" b="1" dirty="0">
                <a:solidFill>
                  <a:srgbClr val="3366FF"/>
                </a:solidFill>
              </a:rPr>
              <a:t>S</a:t>
            </a:r>
            <a:r>
              <a:rPr lang="en-US" sz="2400" b="1" dirty="0" smtClean="0">
                <a:solidFill>
                  <a:srgbClr val="3366FF"/>
                </a:solidFill>
              </a:rPr>
              <a:t>trike </a:t>
            </a:r>
            <a:r>
              <a:rPr lang="en-US" sz="2400" b="1" dirty="0">
                <a:solidFill>
                  <a:srgbClr val="3366FF"/>
                </a:solidFill>
              </a:rPr>
              <a:t>the 10% ; improve performance in </a:t>
            </a:r>
            <a:r>
              <a:rPr lang="en-US" sz="2400" b="1" dirty="0" smtClean="0">
                <a:solidFill>
                  <a:srgbClr val="3366FF"/>
                </a:solidFill>
              </a:rPr>
              <a:t>disbursement</a:t>
            </a:r>
            <a:endParaRPr lang="en-US" sz="2400" dirty="0" smtClean="0"/>
          </a:p>
          <a:p>
            <a:r>
              <a:rPr lang="en-US" sz="2400" b="1" dirty="0" smtClean="0"/>
              <a:t>Improvement business environment, encourage Pvt. Sector in Agric.</a:t>
            </a:r>
          </a:p>
          <a:p>
            <a:pPr lvl="1"/>
            <a:r>
              <a:rPr lang="en-US" sz="2400" b="1" u="sng" dirty="0" smtClean="0"/>
              <a:t>Examples: </a:t>
            </a:r>
          </a:p>
          <a:p>
            <a:pPr lvl="1"/>
            <a:r>
              <a:rPr lang="en-US" sz="2400" b="1" dirty="0">
                <a:solidFill>
                  <a:srgbClr val="3366FF"/>
                </a:solidFill>
              </a:rPr>
              <a:t>Address land issues, </a:t>
            </a:r>
          </a:p>
          <a:p>
            <a:pPr lvl="1"/>
            <a:r>
              <a:rPr lang="en-US" sz="2400" b="1" dirty="0">
                <a:solidFill>
                  <a:srgbClr val="3366FF"/>
                </a:solidFill>
              </a:rPr>
              <a:t>Rationalize taxes,  </a:t>
            </a:r>
          </a:p>
          <a:p>
            <a:pPr lvl="1"/>
            <a:r>
              <a:rPr lang="en-US" sz="2400" b="1" dirty="0" smtClean="0">
                <a:solidFill>
                  <a:srgbClr val="3366FF"/>
                </a:solidFill>
              </a:rPr>
              <a:t>Prudently manage importation </a:t>
            </a:r>
            <a:r>
              <a:rPr lang="en-US" sz="2400" b="1" dirty="0">
                <a:solidFill>
                  <a:srgbClr val="3366FF"/>
                </a:solidFill>
              </a:rPr>
              <a:t>of competitive </a:t>
            </a:r>
            <a:r>
              <a:rPr lang="en-US" sz="2400" b="1" dirty="0" smtClean="0">
                <a:solidFill>
                  <a:srgbClr val="3366FF"/>
                </a:solidFill>
              </a:rPr>
              <a:t>commodities</a:t>
            </a:r>
          </a:p>
          <a:p>
            <a:pPr lvl="1"/>
            <a:endParaRPr lang="en-US" sz="2400" dirty="0" smtClean="0"/>
          </a:p>
          <a:p>
            <a:r>
              <a:rPr lang="en-US" sz="2400" b="1" dirty="0" smtClean="0"/>
              <a:t>Reviews of prudent financial </a:t>
            </a:r>
            <a:r>
              <a:rPr lang="en-US" sz="2400" b="1" dirty="0"/>
              <a:t>sector </a:t>
            </a:r>
            <a:r>
              <a:rPr lang="en-US" sz="2400" b="1" dirty="0" smtClean="0"/>
              <a:t>regulations </a:t>
            </a:r>
            <a:r>
              <a:rPr lang="en-US" sz="2400" b="1" dirty="0"/>
              <a:t>for agriculture:</a:t>
            </a:r>
          </a:p>
          <a:p>
            <a:pPr lvl="1"/>
            <a:r>
              <a:rPr lang="en-US" sz="2400" b="1" dirty="0">
                <a:solidFill>
                  <a:srgbClr val="3366FF"/>
                </a:solidFill>
              </a:rPr>
              <a:t>Exposure limits, </a:t>
            </a:r>
          </a:p>
          <a:p>
            <a:pPr lvl="1"/>
            <a:r>
              <a:rPr lang="en-US" sz="2400" b="1" dirty="0">
                <a:solidFill>
                  <a:srgbClr val="3366FF"/>
                </a:solidFill>
              </a:rPr>
              <a:t>Securitization, </a:t>
            </a:r>
          </a:p>
          <a:p>
            <a:pPr lvl="1"/>
            <a:r>
              <a:rPr lang="en-US" sz="2400" b="1" dirty="0">
                <a:solidFill>
                  <a:srgbClr val="3366FF"/>
                </a:solidFill>
              </a:rPr>
              <a:t>Appraisal standard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210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17"/>
            <a:ext cx="8229600" cy="781466"/>
          </a:xfrm>
          <a:ln>
            <a:solidFill>
              <a:srgbClr val="FFFF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000000"/>
                </a:solidFill>
              </a:rPr>
              <a:t>RECOMMENDATIONS: </a:t>
            </a:r>
            <a:br>
              <a:rPr lang="en-US" sz="2800" b="1" dirty="0">
                <a:solidFill>
                  <a:srgbClr val="000000"/>
                </a:solidFill>
              </a:rPr>
            </a:br>
            <a:r>
              <a:rPr lang="en-US" sz="2800" b="1" dirty="0">
                <a:solidFill>
                  <a:srgbClr val="FF6600"/>
                </a:solidFill>
              </a:rPr>
              <a:t>Examples where data and information should point to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95" y="895683"/>
            <a:ext cx="8823158" cy="5788527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400" dirty="0"/>
          </a:p>
          <a:p>
            <a:r>
              <a:rPr lang="en-US" sz="2400" b="1" dirty="0" smtClean="0"/>
              <a:t>Up</a:t>
            </a:r>
            <a:r>
              <a:rPr lang="en-US" sz="2400" b="1" dirty="0"/>
              <a:t>-</a:t>
            </a:r>
            <a:r>
              <a:rPr lang="en-US" sz="2400" b="1" dirty="0" smtClean="0"/>
              <a:t>scaling of </a:t>
            </a:r>
            <a:r>
              <a:rPr lang="en-US" sz="2400" b="1" dirty="0"/>
              <a:t>proven agricultural transformation </a:t>
            </a:r>
            <a:r>
              <a:rPr lang="en-US" sz="2400" b="1" dirty="0" smtClean="0"/>
              <a:t>models:</a:t>
            </a:r>
            <a:endParaRPr lang="en-US" sz="2400" b="1" dirty="0"/>
          </a:p>
          <a:p>
            <a:pPr lvl="1"/>
            <a:r>
              <a:rPr lang="en-US" sz="2000" b="1" dirty="0">
                <a:solidFill>
                  <a:srgbClr val="3366FF"/>
                </a:solidFill>
              </a:rPr>
              <a:t>Up-scale the SAGCOT anchor </a:t>
            </a:r>
            <a:r>
              <a:rPr lang="en-US" sz="2000" b="1" dirty="0" smtClean="0">
                <a:solidFill>
                  <a:srgbClr val="3366FF"/>
                </a:solidFill>
              </a:rPr>
              <a:t>investor </a:t>
            </a:r>
            <a:r>
              <a:rPr lang="en-US" sz="2000" b="1" dirty="0">
                <a:solidFill>
                  <a:srgbClr val="3366FF"/>
                </a:solidFill>
              </a:rPr>
              <a:t>&amp;</a:t>
            </a:r>
            <a:r>
              <a:rPr lang="en-US" sz="2000" b="1" dirty="0" smtClean="0">
                <a:solidFill>
                  <a:srgbClr val="3366FF"/>
                </a:solidFill>
              </a:rPr>
              <a:t> </a:t>
            </a:r>
            <a:r>
              <a:rPr lang="en-US" sz="2000" b="1" dirty="0">
                <a:solidFill>
                  <a:srgbClr val="3366FF"/>
                </a:solidFill>
              </a:rPr>
              <a:t>contract farming arrangements</a:t>
            </a:r>
          </a:p>
          <a:p>
            <a:pPr lvl="1"/>
            <a:r>
              <a:rPr lang="en-US" sz="2000" b="1" dirty="0" smtClean="0">
                <a:solidFill>
                  <a:srgbClr val="3366FF"/>
                </a:solidFill>
              </a:rPr>
              <a:t>Strongly denounce </a:t>
            </a:r>
            <a:r>
              <a:rPr lang="en-US" sz="2000" b="1" dirty="0">
                <a:solidFill>
                  <a:srgbClr val="3366FF"/>
                </a:solidFill>
              </a:rPr>
              <a:t>activists against agriculture </a:t>
            </a:r>
            <a:r>
              <a:rPr lang="en-US" sz="2000" b="1" dirty="0" smtClean="0">
                <a:solidFill>
                  <a:srgbClr val="3366FF"/>
                </a:solidFill>
              </a:rPr>
              <a:t>commercialization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400" b="1" dirty="0" smtClean="0"/>
              <a:t>Developments of </a:t>
            </a:r>
            <a:r>
              <a:rPr lang="en-US" sz="2400" b="1" dirty="0"/>
              <a:t>the land </a:t>
            </a:r>
            <a:r>
              <a:rPr lang="en-US" sz="2400" b="1" dirty="0" smtClean="0"/>
              <a:t>market:</a:t>
            </a:r>
          </a:p>
          <a:p>
            <a:pPr lvl="1"/>
            <a:r>
              <a:rPr lang="en-US" sz="2000" b="1" dirty="0">
                <a:solidFill>
                  <a:srgbClr val="3366FF"/>
                </a:solidFill>
              </a:rPr>
              <a:t>Land Titling and Recording Land Transactions</a:t>
            </a:r>
          </a:p>
          <a:p>
            <a:endParaRPr lang="en-US" sz="2400" dirty="0"/>
          </a:p>
          <a:p>
            <a:r>
              <a:rPr lang="en-US" sz="2400" b="1" dirty="0" smtClean="0"/>
              <a:t>Promotion of </a:t>
            </a:r>
            <a:r>
              <a:rPr lang="en-US" sz="2400" b="1" dirty="0"/>
              <a:t>Regional Agricultural Exports from </a:t>
            </a:r>
            <a:r>
              <a:rPr lang="en-US" sz="2400" b="1" dirty="0" smtClean="0"/>
              <a:t>Tanzania:</a:t>
            </a:r>
            <a:endParaRPr lang="en-US" sz="2400" b="1" dirty="0"/>
          </a:p>
          <a:p>
            <a:pPr lvl="1"/>
            <a:r>
              <a:rPr lang="en-US" sz="2000" b="1" dirty="0">
                <a:solidFill>
                  <a:srgbClr val="3366FF"/>
                </a:solidFill>
              </a:rPr>
              <a:t>E</a:t>
            </a:r>
            <a:r>
              <a:rPr lang="en-US" sz="2000" b="1" dirty="0" smtClean="0">
                <a:solidFill>
                  <a:srgbClr val="3366FF"/>
                </a:solidFill>
              </a:rPr>
              <a:t>nhance </a:t>
            </a:r>
            <a:r>
              <a:rPr lang="en-US" sz="2000" b="1" dirty="0">
                <a:solidFill>
                  <a:srgbClr val="3366FF"/>
                </a:solidFill>
              </a:rPr>
              <a:t>agro-processing: Provide Tax and Other Fiscal Incentives</a:t>
            </a:r>
          </a:p>
          <a:p>
            <a:endParaRPr lang="en-US" sz="2400" dirty="0" smtClean="0"/>
          </a:p>
          <a:p>
            <a:r>
              <a:rPr lang="en-US" sz="2400" b="1" dirty="0" smtClean="0"/>
              <a:t>Improvements in planning and various strategy execution</a:t>
            </a:r>
          </a:p>
          <a:p>
            <a:pPr lvl="1"/>
            <a:r>
              <a:rPr lang="en-US" sz="2000" b="1" dirty="0">
                <a:solidFill>
                  <a:srgbClr val="3366FF"/>
                </a:solidFill>
              </a:rPr>
              <a:t>Data is critical, e.g. Forestry and natural resources data in general</a:t>
            </a:r>
          </a:p>
        </p:txBody>
      </p:sp>
    </p:spTree>
    <p:extLst>
      <p:ext uri="{BB962C8B-B14F-4D97-AF65-F5344CB8AC3E}">
        <p14:creationId xmlns:p14="http://schemas.microsoft.com/office/powerpoint/2010/main" val="359335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586"/>
            <a:ext cx="8229600" cy="1143000"/>
          </a:xfrm>
        </p:spPr>
        <p:txBody>
          <a:bodyPr/>
          <a:lstStyle/>
          <a:p>
            <a:r>
              <a:rPr lang="en-US" dirty="0" err="1" smtClean="0"/>
              <a:t>Ahsanteni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218" b="7218"/>
          <a:stretch>
            <a:fillRect/>
          </a:stretch>
        </p:blipFill>
        <p:spPr>
          <a:xfrm>
            <a:off x="4287064" y="3863473"/>
            <a:ext cx="4399736" cy="2419685"/>
          </a:xfrm>
        </p:spPr>
      </p:pic>
    </p:spTree>
    <p:extLst>
      <p:ext uri="{BB962C8B-B14F-4D97-AF65-F5344CB8AC3E}">
        <p14:creationId xmlns:p14="http://schemas.microsoft.com/office/powerpoint/2010/main" val="9040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53" y="181059"/>
            <a:ext cx="8849894" cy="500730"/>
          </a:xfrm>
          <a:ln>
            <a:solidFill>
              <a:srgbClr val="FFFF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2900" b="1" dirty="0" smtClean="0">
                <a:solidFill>
                  <a:srgbClr val="000000"/>
                </a:solidFill>
              </a:rPr>
              <a:t>(A) Internalizing Goals in Policies and Strategies</a:t>
            </a:r>
            <a:endParaRPr lang="en-US" sz="2900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55109982"/>
              </p:ext>
            </p:extLst>
          </p:nvPr>
        </p:nvGraphicFramePr>
        <p:xfrm>
          <a:off x="147053" y="909638"/>
          <a:ext cx="8849894" cy="5747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2282549" y="2318975"/>
            <a:ext cx="3824397" cy="5847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GOOD JOB Done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717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70" y="274638"/>
            <a:ext cx="8617693" cy="60878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2900" b="1" dirty="0" smtClean="0">
                <a:solidFill>
                  <a:schemeClr val="tx1"/>
                </a:solidFill>
              </a:rPr>
              <a:t>MDG 1 to SDGs 1 </a:t>
            </a:r>
            <a:r>
              <a:rPr lang="en-US" sz="2900" b="1" dirty="0">
                <a:solidFill>
                  <a:schemeClr val="tx1"/>
                </a:solidFill>
              </a:rPr>
              <a:t>to</a:t>
            </a:r>
            <a:r>
              <a:rPr lang="en-US" sz="2900" b="1" dirty="0" smtClean="0">
                <a:solidFill>
                  <a:schemeClr val="tx1"/>
                </a:solidFill>
              </a:rPr>
              <a:t> 3</a:t>
            </a:r>
            <a:endParaRPr lang="en-US" sz="29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939119"/>
            <a:ext cx="8781143" cy="5440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b="1" dirty="0" smtClean="0"/>
              <a:t>MDGs: Achieved 2 – Education Enrollment and Maternal</a:t>
            </a:r>
          </a:p>
          <a:p>
            <a:pPr marL="0" indent="0">
              <a:buNone/>
            </a:pPr>
            <a:endParaRPr lang="en-US" sz="2700" b="1" dirty="0" smtClean="0"/>
          </a:p>
          <a:p>
            <a:pPr marL="0" indent="0">
              <a:buNone/>
            </a:pPr>
            <a:r>
              <a:rPr lang="en-US" sz="2700" b="1" dirty="0" smtClean="0"/>
              <a:t>SDGs </a:t>
            </a:r>
            <a:r>
              <a:rPr lang="en-US" sz="2700" b="1" dirty="0"/>
              <a:t>have 17 goals and 169 targets</a:t>
            </a:r>
            <a:r>
              <a:rPr lang="en-US" sz="2700" b="1" dirty="0" smtClean="0"/>
              <a:t>.</a:t>
            </a:r>
          </a:p>
          <a:p>
            <a:pPr marL="0" indent="0">
              <a:buNone/>
            </a:pPr>
            <a:r>
              <a:rPr lang="en-US" sz="2700" b="1" dirty="0" smtClean="0"/>
              <a:t>15 Year Road Map: 1</a:t>
            </a:r>
            <a:r>
              <a:rPr lang="en-US" sz="2700" b="1" baseline="30000" dirty="0" smtClean="0"/>
              <a:t>st</a:t>
            </a:r>
            <a:r>
              <a:rPr lang="en-US" sz="2700" b="1" dirty="0" smtClean="0"/>
              <a:t> January 2016 – 31</a:t>
            </a:r>
            <a:r>
              <a:rPr lang="en-US" sz="2700" b="1" baseline="30000" dirty="0" smtClean="0"/>
              <a:t>st</a:t>
            </a:r>
            <a:r>
              <a:rPr lang="en-US" sz="2700" b="1" dirty="0" smtClean="0"/>
              <a:t> December 2030 </a:t>
            </a:r>
            <a:endParaRPr lang="en-US" sz="2700" b="1" u="sng" dirty="0" smtClean="0"/>
          </a:p>
          <a:p>
            <a:pPr marL="0" indent="0">
              <a:buNone/>
            </a:pPr>
            <a:r>
              <a:rPr lang="en-US" sz="2700" b="1" u="sng" dirty="0" smtClean="0"/>
              <a:t>Relevant here:</a:t>
            </a:r>
            <a:endParaRPr lang="en-US" sz="2700" b="1" dirty="0"/>
          </a:p>
          <a:p>
            <a:r>
              <a:rPr lang="en-US" sz="2700" b="1" dirty="0" smtClean="0"/>
              <a:t>Goal </a:t>
            </a:r>
            <a:r>
              <a:rPr lang="en-US" sz="2700" b="1" dirty="0"/>
              <a:t>1: End poverty in all its forms everywhere</a:t>
            </a:r>
            <a:br>
              <a:rPr lang="en-US" sz="2700" b="1" dirty="0"/>
            </a:br>
            <a:endParaRPr lang="en-US" sz="2700" b="1" dirty="0" smtClean="0"/>
          </a:p>
          <a:p>
            <a:r>
              <a:rPr lang="en-US" sz="2700" b="1" dirty="0" smtClean="0"/>
              <a:t>Goal </a:t>
            </a:r>
            <a:r>
              <a:rPr lang="en-US" sz="2700" b="1" dirty="0"/>
              <a:t>2: End </a:t>
            </a:r>
            <a:r>
              <a:rPr lang="en-US" sz="2700" b="1" dirty="0" smtClean="0"/>
              <a:t>hunger, achieve </a:t>
            </a:r>
            <a:r>
              <a:rPr lang="en-US" sz="2700" b="1" dirty="0"/>
              <a:t>food security and improved nutrition, and promote sustainable agriculture</a:t>
            </a:r>
            <a:br>
              <a:rPr lang="en-US" sz="2700" b="1" dirty="0"/>
            </a:br>
            <a:endParaRPr lang="en-US" sz="2700" b="1" dirty="0" smtClean="0"/>
          </a:p>
          <a:p>
            <a:r>
              <a:rPr lang="en-US" sz="2700" b="1" dirty="0" smtClean="0"/>
              <a:t>Goal </a:t>
            </a:r>
            <a:r>
              <a:rPr lang="en-US" sz="2700" b="1" dirty="0"/>
              <a:t>3: Ensure healthy lives and promote well-being for all at all ages </a:t>
            </a:r>
            <a:endParaRPr lang="en-US" sz="2700" b="1" dirty="0" smtClean="0"/>
          </a:p>
          <a:p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134880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94" y="705881"/>
            <a:ext cx="8930106" cy="5658269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sz="4000" b="1" dirty="0">
              <a:solidFill>
                <a:srgbClr val="000090"/>
              </a:solidFill>
            </a:endParaRPr>
          </a:p>
          <a:p>
            <a:pPr lvl="1"/>
            <a:r>
              <a:rPr lang="en-US" sz="4000" b="1" dirty="0" smtClean="0">
                <a:solidFill>
                  <a:srgbClr val="000090"/>
                </a:solidFill>
              </a:rPr>
              <a:t>Public </a:t>
            </a:r>
            <a:r>
              <a:rPr lang="en-US" sz="4000" b="1" dirty="0">
                <a:solidFill>
                  <a:srgbClr val="000090"/>
                </a:solidFill>
              </a:rPr>
              <a:t>investment: </a:t>
            </a:r>
          </a:p>
          <a:p>
            <a:pPr marL="457200" lvl="1" indent="0">
              <a:buNone/>
            </a:pPr>
            <a:r>
              <a:rPr lang="en-US" sz="3200" b="1" dirty="0">
                <a:solidFill>
                  <a:srgbClr val="000090"/>
                </a:solidFill>
              </a:rPr>
              <a:t> </a:t>
            </a:r>
            <a:r>
              <a:rPr lang="en-US" sz="3200" b="1" dirty="0" smtClean="0">
                <a:solidFill>
                  <a:srgbClr val="000090"/>
                </a:solidFill>
              </a:rPr>
              <a:t>  </a:t>
            </a:r>
            <a:r>
              <a:rPr lang="en-US" sz="2400" b="1" i="1" dirty="0" smtClean="0">
                <a:solidFill>
                  <a:srgbClr val="000090"/>
                </a:solidFill>
              </a:rPr>
              <a:t>Government budget, investment, and services offered</a:t>
            </a:r>
          </a:p>
          <a:p>
            <a:pPr marL="457200" lvl="1" indent="0">
              <a:buNone/>
            </a:pPr>
            <a:endParaRPr lang="en-US" sz="3200" dirty="0" smtClean="0">
              <a:solidFill>
                <a:srgbClr val="000090"/>
              </a:solidFill>
            </a:endParaRPr>
          </a:p>
          <a:p>
            <a:pPr lvl="1"/>
            <a:r>
              <a:rPr lang="en-US" sz="4000" b="1" dirty="0" smtClean="0">
                <a:solidFill>
                  <a:srgbClr val="000090"/>
                </a:solidFill>
              </a:rPr>
              <a:t>Private sector investment</a:t>
            </a:r>
            <a:r>
              <a:rPr lang="en-US" sz="4000" dirty="0" smtClean="0">
                <a:solidFill>
                  <a:srgbClr val="000090"/>
                </a:solidFill>
              </a:rPr>
              <a:t>: 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rgbClr val="000090"/>
                </a:solidFill>
              </a:rPr>
              <a:t>     </a:t>
            </a:r>
            <a:r>
              <a:rPr lang="en-US" sz="2400" b="1" i="1" dirty="0" smtClean="0">
                <a:solidFill>
                  <a:srgbClr val="000090"/>
                </a:solidFill>
              </a:rPr>
              <a:t>Growth in domestic </a:t>
            </a:r>
            <a:r>
              <a:rPr lang="en-US" sz="2400" b="1" i="1" dirty="0">
                <a:solidFill>
                  <a:srgbClr val="000090"/>
                </a:solidFill>
              </a:rPr>
              <a:t>and Foreign Direct </a:t>
            </a:r>
            <a:r>
              <a:rPr lang="en-US" sz="2400" b="1" i="1" dirty="0" smtClean="0">
                <a:solidFill>
                  <a:srgbClr val="000090"/>
                </a:solidFill>
              </a:rPr>
              <a:t>Investment</a:t>
            </a:r>
          </a:p>
          <a:p>
            <a:pPr marL="457200" lvl="1" indent="0">
              <a:buNone/>
            </a:pPr>
            <a:endParaRPr lang="en-US" sz="3200" dirty="0" smtClean="0">
              <a:solidFill>
                <a:srgbClr val="000090"/>
              </a:solidFill>
            </a:endParaRPr>
          </a:p>
          <a:p>
            <a:pPr lvl="1"/>
            <a:r>
              <a:rPr lang="en-US" sz="4000" b="1" dirty="0">
                <a:solidFill>
                  <a:srgbClr val="000090"/>
                </a:solidFill>
              </a:rPr>
              <a:t>Commercial Lending to </a:t>
            </a:r>
            <a:r>
              <a:rPr lang="en-US" sz="4000" b="1" dirty="0" smtClean="0">
                <a:solidFill>
                  <a:srgbClr val="000090"/>
                </a:solidFill>
              </a:rPr>
              <a:t>agriculture</a:t>
            </a:r>
          </a:p>
          <a:p>
            <a:pPr marL="457200" lvl="1" indent="0">
              <a:buNone/>
            </a:pPr>
            <a:r>
              <a:rPr lang="en-US" sz="4000" b="1" dirty="0">
                <a:solidFill>
                  <a:srgbClr val="000090"/>
                </a:solidFill>
              </a:rPr>
              <a:t> </a:t>
            </a:r>
            <a:r>
              <a:rPr lang="en-US" sz="4000" b="1" dirty="0" smtClean="0">
                <a:solidFill>
                  <a:srgbClr val="000090"/>
                </a:solidFill>
              </a:rPr>
              <a:t>  </a:t>
            </a:r>
            <a:r>
              <a:rPr lang="en-US" sz="2400" b="1" i="1" dirty="0">
                <a:solidFill>
                  <a:srgbClr val="000090"/>
                </a:solidFill>
              </a:rPr>
              <a:t>Proportion of commercial lending to agriculture</a:t>
            </a:r>
          </a:p>
          <a:p>
            <a:pPr lvl="1"/>
            <a:endParaRPr lang="en-US" sz="3200" b="1" dirty="0">
              <a:solidFill>
                <a:srgbClr val="000090"/>
              </a:solidFill>
            </a:endParaRPr>
          </a:p>
          <a:p>
            <a:pPr lvl="1"/>
            <a:endParaRPr lang="en-US" sz="3200" b="1" dirty="0" smtClean="0">
              <a:solidFill>
                <a:srgbClr val="000090"/>
              </a:solidFill>
            </a:endParaRPr>
          </a:p>
          <a:p>
            <a:pPr marL="457200" lvl="1" indent="0">
              <a:buNone/>
            </a:pPr>
            <a:endParaRPr lang="en-US" sz="2400" dirty="0">
              <a:solidFill>
                <a:srgbClr val="00009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40632" y="101998"/>
            <a:ext cx="8422105" cy="52322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(</a:t>
            </a:r>
            <a:r>
              <a:rPr lang="en-US" sz="2800" b="1" dirty="0">
                <a:solidFill>
                  <a:schemeClr val="tx1"/>
                </a:solidFill>
              </a:rPr>
              <a:t>B</a:t>
            </a:r>
            <a:r>
              <a:rPr lang="en-US" sz="2800" b="1" dirty="0" smtClean="0">
                <a:solidFill>
                  <a:schemeClr val="tx1"/>
                </a:solidFill>
              </a:rPr>
              <a:t>)</a:t>
            </a:r>
            <a:r>
              <a:rPr lang="en-US" sz="2800" b="1" dirty="0">
                <a:solidFill>
                  <a:schemeClr val="tx1"/>
                </a:solidFill>
              </a:rPr>
              <a:t>: </a:t>
            </a:r>
            <a:r>
              <a:rPr lang="en-US" sz="2800" b="1" dirty="0" smtClean="0">
                <a:solidFill>
                  <a:schemeClr val="tx1"/>
                </a:solidFill>
              </a:rPr>
              <a:t>INVESTMENT – data and information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86"/>
            <a:ext cx="8229600" cy="862866"/>
          </a:xfrm>
          <a:ln>
            <a:solidFill>
              <a:srgbClr val="FFFF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Government’s Agriculture Budget</a:t>
            </a:r>
            <a:br>
              <a:rPr lang="en-US" sz="2800" b="1" dirty="0" smtClean="0">
                <a:solidFill>
                  <a:srgbClr val="000000"/>
                </a:solidFill>
              </a:rPr>
            </a:br>
            <a:r>
              <a:rPr lang="en-US" sz="2400" b="1" dirty="0" smtClean="0">
                <a:solidFill>
                  <a:srgbClr val="FF6600"/>
                </a:solidFill>
              </a:rPr>
              <a:t>Increased from 233bn in 2005/6  to  1,084.7bn 2014/15</a:t>
            </a:r>
            <a:endParaRPr lang="en-US" sz="2400" b="1" dirty="0">
              <a:solidFill>
                <a:srgbClr val="FF66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2801818"/>
              </p:ext>
            </p:extLst>
          </p:nvPr>
        </p:nvGraphicFramePr>
        <p:xfrm>
          <a:off x="938791" y="1059736"/>
          <a:ext cx="7748010" cy="3194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421" y="4111391"/>
            <a:ext cx="87696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 err="1" smtClean="0"/>
              <a:t>Monitorable</a:t>
            </a:r>
            <a:r>
              <a:rPr lang="en-US" sz="2600" u="sng" dirty="0" smtClean="0"/>
              <a:t> Data and Information</a:t>
            </a:r>
            <a:endParaRPr lang="en-US" sz="2600" u="sng" dirty="0"/>
          </a:p>
          <a:p>
            <a:pPr marL="285750" indent="-285750">
              <a:buFontTx/>
              <a:buChar char="-"/>
            </a:pPr>
            <a:r>
              <a:rPr lang="en-US" sz="2600" dirty="0" smtClean="0"/>
              <a:t>It is an increasing trend – commendable but inadequate</a:t>
            </a:r>
          </a:p>
          <a:p>
            <a:pPr marL="285750" indent="-285750">
              <a:buFontTx/>
              <a:buChar char="-"/>
            </a:pPr>
            <a:r>
              <a:rPr lang="en-US" sz="2600" dirty="0" smtClean="0"/>
              <a:t>It is less than 1% of the GDP, </a:t>
            </a:r>
          </a:p>
          <a:p>
            <a:pPr marL="285750" indent="-285750">
              <a:buFontTx/>
              <a:buChar char="-"/>
            </a:pPr>
            <a:r>
              <a:rPr lang="en-US" sz="2600" dirty="0" smtClean="0"/>
              <a:t>Less than the recommended 10% - CAADP</a:t>
            </a:r>
          </a:p>
          <a:p>
            <a:pPr marL="285750" indent="-285750">
              <a:buFontTx/>
              <a:buChar char="-"/>
            </a:pPr>
            <a:r>
              <a:rPr lang="en-US" sz="2600" dirty="0"/>
              <a:t>D</a:t>
            </a:r>
            <a:r>
              <a:rPr lang="en-US" sz="2600" dirty="0" smtClean="0"/>
              <a:t>evelopment budget  &lt; 60%; </a:t>
            </a:r>
          </a:p>
          <a:p>
            <a:pPr marL="285750" indent="-285750">
              <a:buFontTx/>
              <a:buChar char="-"/>
            </a:pPr>
            <a:r>
              <a:rPr lang="en-US" sz="2600" dirty="0" smtClean="0"/>
              <a:t>Disbursement – at times - as low as 20%</a:t>
            </a:r>
          </a:p>
        </p:txBody>
      </p:sp>
    </p:spTree>
    <p:extLst>
      <p:ext uri="{BB962C8B-B14F-4D97-AF65-F5344CB8AC3E}">
        <p14:creationId xmlns:p14="http://schemas.microsoft.com/office/powerpoint/2010/main" val="146856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7" y="100849"/>
            <a:ext cx="8229600" cy="845446"/>
          </a:xfrm>
          <a:ln>
            <a:solidFill>
              <a:srgbClr val="FFFF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0000"/>
                </a:solidFill>
              </a:rPr>
              <a:t>Domestic and FD Investment into Agriculture</a:t>
            </a:r>
            <a:br>
              <a:rPr lang="en-US" sz="2800" b="1" dirty="0" smtClean="0">
                <a:solidFill>
                  <a:srgbClr val="000000"/>
                </a:solidFill>
              </a:rPr>
            </a:br>
            <a:r>
              <a:rPr lang="en-US" sz="2800" b="1" dirty="0" smtClean="0">
                <a:solidFill>
                  <a:srgbClr val="FF6600"/>
                </a:solidFill>
              </a:rPr>
              <a:t>Data and Information examples</a:t>
            </a:r>
            <a:endParaRPr lang="en-US" sz="2800" b="1" dirty="0">
              <a:solidFill>
                <a:srgbClr val="FF66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5" y="3578930"/>
            <a:ext cx="8031747" cy="32372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60947" y="997279"/>
            <a:ext cx="75864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1. TIC reckons 55% of Formal PS Investment in Agriculture is domestic</a:t>
            </a:r>
          </a:p>
          <a:p>
            <a:r>
              <a:rPr lang="en-US" sz="2000" dirty="0" smtClean="0"/>
              <a:t>     </a:t>
            </a:r>
            <a:r>
              <a:rPr lang="en-US" sz="2000" i="1" dirty="0" smtClean="0"/>
              <a:t>However: small, stagnant with low growth, drop-outs are common</a:t>
            </a:r>
          </a:p>
          <a:p>
            <a:endParaRPr lang="en-US" sz="2000" i="1" dirty="0" smtClean="0"/>
          </a:p>
          <a:p>
            <a:r>
              <a:rPr lang="en-US" sz="2000" b="1" dirty="0" smtClean="0"/>
              <a:t>2. Overall FDI is still below 5% of GDP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/>
              <a:t>3</a:t>
            </a:r>
            <a:r>
              <a:rPr lang="en-US" sz="2000" b="1" dirty="0" smtClean="0"/>
              <a:t>. The business environment has a role to play to improve FDI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895" y="3209598"/>
            <a:ext cx="8376652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Example of Information: Investment Value per agriculture sub-sector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2031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69" y="91115"/>
            <a:ext cx="8229600" cy="510464"/>
          </a:xfrm>
          <a:ln>
            <a:solidFill>
              <a:srgbClr val="FFFF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0000"/>
                </a:solidFill>
              </a:rPr>
              <a:t>Commercial Lending to agriculture</a:t>
            </a:r>
            <a:endParaRPr lang="en-US" sz="2800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213033"/>
              </p:ext>
            </p:extLst>
          </p:nvPr>
        </p:nvGraphicFramePr>
        <p:xfrm>
          <a:off x="1564650" y="1253599"/>
          <a:ext cx="6081740" cy="240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5669" y="766568"/>
            <a:ext cx="8670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Example of Information: Agriculture / Total Commercial Lending: In </a:t>
            </a:r>
            <a:r>
              <a:rPr lang="en-US" sz="2000" b="1" dirty="0" err="1" smtClean="0"/>
              <a:t>TSh</a:t>
            </a:r>
            <a:r>
              <a:rPr lang="en-US" sz="2000" b="1" dirty="0" smtClean="0"/>
              <a:t> Trillion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879100"/>
            <a:ext cx="83793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Notable useful information</a:t>
            </a:r>
          </a:p>
          <a:p>
            <a:endParaRPr lang="en-US" sz="2000" dirty="0"/>
          </a:p>
          <a:p>
            <a:r>
              <a:rPr lang="en-US" sz="2000" dirty="0" smtClean="0"/>
              <a:t>Total commercial lending increasing, reflective of economic growth</a:t>
            </a:r>
          </a:p>
          <a:p>
            <a:endParaRPr lang="en-US" sz="2000" dirty="0" smtClean="0"/>
          </a:p>
          <a:p>
            <a:r>
              <a:rPr lang="en-US" sz="2000" dirty="0" smtClean="0"/>
              <a:t>Agriculture lending has never gone above </a:t>
            </a:r>
            <a:r>
              <a:rPr lang="en-US" sz="2000" b="1" dirty="0" smtClean="0">
                <a:solidFill>
                  <a:srgbClr val="FF0000"/>
                </a:solidFill>
              </a:rPr>
              <a:t>12.5% of Total commercial lending</a:t>
            </a:r>
          </a:p>
          <a:p>
            <a:endParaRPr lang="en-US" sz="2000" dirty="0"/>
          </a:p>
          <a:p>
            <a:r>
              <a:rPr lang="en-US" sz="2000" dirty="0" smtClean="0"/>
              <a:t>Domestic investment is thus impaired</a:t>
            </a:r>
          </a:p>
          <a:p>
            <a:endParaRPr lang="en-US" sz="2000" dirty="0"/>
          </a:p>
          <a:p>
            <a:r>
              <a:rPr lang="en-US" sz="2000" dirty="0" smtClean="0"/>
              <a:t>Commercial lending doesn't suit agriculture investment</a:t>
            </a:r>
          </a:p>
        </p:txBody>
      </p:sp>
    </p:spTree>
    <p:extLst>
      <p:ext uri="{BB962C8B-B14F-4D97-AF65-F5344CB8AC3E}">
        <p14:creationId xmlns:p14="http://schemas.microsoft.com/office/powerpoint/2010/main" val="418599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84" y="1159487"/>
            <a:ext cx="8876632" cy="48274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Public and Private Funding which translates into:</a:t>
            </a:r>
          </a:p>
          <a:p>
            <a:pPr lvl="1"/>
            <a:r>
              <a:rPr lang="en-US" b="1" dirty="0" smtClean="0">
                <a:solidFill>
                  <a:srgbClr val="000090"/>
                </a:solidFill>
              </a:rPr>
              <a:t> </a:t>
            </a:r>
            <a:r>
              <a:rPr lang="en-US" b="1" dirty="0">
                <a:solidFill>
                  <a:srgbClr val="000090"/>
                </a:solidFill>
              </a:rPr>
              <a:t>Agricultural Inputs</a:t>
            </a:r>
            <a:endParaRPr lang="en-US" dirty="0">
              <a:solidFill>
                <a:srgbClr val="000090"/>
              </a:solidFill>
            </a:endParaRPr>
          </a:p>
          <a:p>
            <a:pPr lvl="2"/>
            <a:r>
              <a:rPr lang="en-US" sz="2800" b="1" dirty="0" smtClean="0">
                <a:solidFill>
                  <a:srgbClr val="FF6600"/>
                </a:solidFill>
              </a:rPr>
              <a:t>Example: </a:t>
            </a:r>
            <a:r>
              <a:rPr lang="en-US" sz="2800" b="1" dirty="0" smtClean="0">
                <a:solidFill>
                  <a:srgbClr val="000090"/>
                </a:solidFill>
              </a:rPr>
              <a:t>NAIVS – the most significant initiative</a:t>
            </a:r>
          </a:p>
          <a:p>
            <a:pPr lvl="2"/>
            <a:endParaRPr lang="en-US" sz="2800" b="1" dirty="0" smtClean="0">
              <a:solidFill>
                <a:srgbClr val="000090"/>
              </a:solidFill>
            </a:endParaRPr>
          </a:p>
          <a:p>
            <a:pPr lvl="1"/>
            <a:r>
              <a:rPr lang="en-US" b="1" dirty="0" smtClean="0">
                <a:solidFill>
                  <a:srgbClr val="000090"/>
                </a:solidFill>
              </a:rPr>
              <a:t>Irrigation Infrastructure</a:t>
            </a:r>
          </a:p>
          <a:p>
            <a:pPr lvl="2"/>
            <a:r>
              <a:rPr lang="en-US" sz="2800" b="1" dirty="0" smtClean="0">
                <a:solidFill>
                  <a:srgbClr val="FF6600"/>
                </a:solidFill>
              </a:rPr>
              <a:t>Example</a:t>
            </a:r>
            <a:r>
              <a:rPr lang="en-US" sz="2800" b="1" dirty="0" smtClean="0">
                <a:solidFill>
                  <a:srgbClr val="000090"/>
                </a:solidFill>
              </a:rPr>
              <a:t>: Target </a:t>
            </a:r>
            <a:r>
              <a:rPr lang="en-US" sz="2800" b="1" dirty="0">
                <a:solidFill>
                  <a:srgbClr val="000090"/>
                </a:solidFill>
              </a:rPr>
              <a:t>1Mn ha; achieved 430,000 </a:t>
            </a:r>
            <a:endParaRPr lang="en-US" sz="2800" b="1" dirty="0" smtClean="0">
              <a:solidFill>
                <a:srgbClr val="000090"/>
              </a:solidFill>
            </a:endParaRPr>
          </a:p>
          <a:p>
            <a:pPr lvl="2"/>
            <a:endParaRPr lang="en-US" sz="2800" b="1" dirty="0">
              <a:solidFill>
                <a:srgbClr val="000090"/>
              </a:solidFill>
            </a:endParaRPr>
          </a:p>
          <a:p>
            <a:pPr lvl="1"/>
            <a:r>
              <a:rPr lang="en-US" b="1" dirty="0" smtClean="0">
                <a:solidFill>
                  <a:srgbClr val="000090"/>
                </a:solidFill>
              </a:rPr>
              <a:t> Extension Services</a:t>
            </a:r>
          </a:p>
          <a:p>
            <a:pPr lvl="2"/>
            <a:r>
              <a:rPr lang="en-US" sz="2800" b="1" dirty="0" smtClean="0">
                <a:solidFill>
                  <a:srgbClr val="FF6600"/>
                </a:solidFill>
              </a:rPr>
              <a:t>Example: </a:t>
            </a:r>
            <a:r>
              <a:rPr lang="en-US" sz="2800" b="1" dirty="0" smtClean="0">
                <a:solidFill>
                  <a:srgbClr val="000090"/>
                </a:solidFill>
              </a:rPr>
              <a:t>Approaching 1 extension worker/village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009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Examples </a:t>
            </a:r>
          </a:p>
          <a:p>
            <a:pPr marL="457200" lvl="1" indent="0">
              <a:buNone/>
            </a:pPr>
            <a:endParaRPr lang="en-US" dirty="0">
              <a:solidFill>
                <a:srgbClr val="00009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marL="457200" lvl="1" indent="0">
              <a:buNone/>
            </a:pPr>
            <a:endParaRPr lang="en-US" b="1" dirty="0" smtClean="0">
              <a:solidFill>
                <a:srgbClr val="00009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009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3684" y="187157"/>
            <a:ext cx="8676105" cy="52322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(C) Results of Investments</a:t>
            </a:r>
          </a:p>
        </p:txBody>
      </p:sp>
    </p:spTree>
    <p:extLst>
      <p:ext uri="{BB962C8B-B14F-4D97-AF65-F5344CB8AC3E}">
        <p14:creationId xmlns:p14="http://schemas.microsoft.com/office/powerpoint/2010/main" val="22844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1374</Words>
  <Application>Microsoft Office PowerPoint</Application>
  <PresentationFormat>On-screen Show (4:3)</PresentationFormat>
  <Paragraphs>300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Candara</vt:lpstr>
      <vt:lpstr>Office Theme</vt:lpstr>
      <vt:lpstr>Document</vt:lpstr>
      <vt:lpstr>Agriculture &amp; Food Security in the Context of   MDGs, Tanzania DV 2025, and SDGs</vt:lpstr>
      <vt:lpstr>The presentation outline</vt:lpstr>
      <vt:lpstr>(A) Internalizing Goals in Policies and Strategies</vt:lpstr>
      <vt:lpstr>MDG 1 to SDGs 1 to 3</vt:lpstr>
      <vt:lpstr>PowerPoint Presentation</vt:lpstr>
      <vt:lpstr>Government’s Agriculture Budget Increased from 233bn in 2005/6  to  1,084.7bn 2014/15</vt:lpstr>
      <vt:lpstr>Domestic and FD Investment into Agriculture Data and Information examples</vt:lpstr>
      <vt:lpstr>Commercial Lending to agriculture</vt:lpstr>
      <vt:lpstr>PowerPoint Presentation</vt:lpstr>
      <vt:lpstr>Percentage of Farmers Using Fertilizer  NBS data</vt:lpstr>
      <vt:lpstr>Irrigation Investments</vt:lpstr>
      <vt:lpstr>Agricultural Extension Services</vt:lpstr>
      <vt:lpstr>Summary: Investment &amp; Services: Budgets, Irrigation, &amp; Services</vt:lpstr>
      <vt:lpstr>(D) Outcomes and Impact:         (a) Productivity and growth        (b) Poverty and Food Security</vt:lpstr>
      <vt:lpstr>Outcomes: Productivity and Growth</vt:lpstr>
      <vt:lpstr>Impact Poverty Trend: NBS’s Household Budget Survey</vt:lpstr>
      <vt:lpstr>Impact: Food Security Indicators</vt:lpstr>
      <vt:lpstr>Geographical Imperatives: Regional Differences in FSS</vt:lpstr>
      <vt:lpstr>Impact: Child Nutrition Security [6 to 59 Months] </vt:lpstr>
      <vt:lpstr>Impact: Children and Women Health Challenges</vt:lpstr>
      <vt:lpstr>Are We on Target?</vt:lpstr>
      <vt:lpstr>RECOMMENDATIONS:  Examples where data and information should point to</vt:lpstr>
      <vt:lpstr>RECOMMENDATIONS:  Examples where data and information should point to</vt:lpstr>
      <vt:lpstr>Ahsanteni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Development and TDV 2025: Are we On or Off Target?</dc:title>
  <dc:creator>Andrew E.  Temu</dc:creator>
  <cp:lastModifiedBy>sgustafson</cp:lastModifiedBy>
  <cp:revision>97</cp:revision>
  <cp:lastPrinted>2015-08-31T11:47:47Z</cp:lastPrinted>
  <dcterms:created xsi:type="dcterms:W3CDTF">2015-08-18T05:53:20Z</dcterms:created>
  <dcterms:modified xsi:type="dcterms:W3CDTF">2016-03-03T00:40:04Z</dcterms:modified>
</cp:coreProperties>
</file>