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 bookmarkIdSeed="11">
  <p:sldMasterIdLst>
    <p:sldMasterId id="2147483708" r:id="rId1"/>
  </p:sldMasterIdLst>
  <p:notesMasterIdLst>
    <p:notesMasterId r:id="rId26"/>
  </p:notesMasterIdLst>
  <p:handoutMasterIdLst>
    <p:handoutMasterId r:id="rId27"/>
  </p:handoutMasterIdLst>
  <p:sldIdLst>
    <p:sldId id="316" r:id="rId2"/>
    <p:sldId id="318" r:id="rId3"/>
    <p:sldId id="333" r:id="rId4"/>
    <p:sldId id="317" r:id="rId5"/>
    <p:sldId id="342" r:id="rId6"/>
    <p:sldId id="341" r:id="rId7"/>
    <p:sldId id="340" r:id="rId8"/>
    <p:sldId id="339" r:id="rId9"/>
    <p:sldId id="328" r:id="rId10"/>
    <p:sldId id="343" r:id="rId11"/>
    <p:sldId id="329" r:id="rId12"/>
    <p:sldId id="331" r:id="rId13"/>
    <p:sldId id="332" r:id="rId14"/>
    <p:sldId id="327" r:id="rId15"/>
    <p:sldId id="345" r:id="rId16"/>
    <p:sldId id="346" r:id="rId17"/>
    <p:sldId id="344" r:id="rId18"/>
    <p:sldId id="334" r:id="rId19"/>
    <p:sldId id="335" r:id="rId20"/>
    <p:sldId id="347" r:id="rId21"/>
    <p:sldId id="336" r:id="rId22"/>
    <p:sldId id="337" r:id="rId23"/>
    <p:sldId id="338" r:id="rId24"/>
    <p:sldId id="319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Chimuka Samboko" initials="PCS" lastIdx="10" clrIdx="0">
    <p:extLst>
      <p:ext uri="{19B8F6BF-5375-455C-9EA6-DF929625EA0E}">
        <p15:presenceInfo xmlns:p15="http://schemas.microsoft.com/office/powerpoint/2012/main" userId="Paul Chimuka Sambo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03"/>
    <a:srgbClr val="765A1C"/>
    <a:srgbClr val="C08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16" autoAdjust="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'Latest categories (2)'!$A$2:$A$8</c:f>
              <c:strCache>
                <c:ptCount val="7"/>
                <c:pt idx="0">
                  <c:v>Livestock Development </c:v>
                </c:pt>
                <c:pt idx="1">
                  <c:v>Irrigation</c:v>
                </c:pt>
                <c:pt idx="2">
                  <c:v>Crop Productivity and Markets </c:v>
                </c:pt>
                <c:pt idx="3">
                  <c:v>Conservation farming</c:v>
                </c:pt>
                <c:pt idx="4">
                  <c:v>Rural Finance and Input Subsidies</c:v>
                </c:pt>
                <c:pt idx="5">
                  <c:v>Nutrition</c:v>
                </c:pt>
                <c:pt idx="6">
                  <c:v>Social Security</c:v>
                </c:pt>
              </c:strCache>
            </c:strRef>
          </c:cat>
          <c:val>
            <c:numRef>
              <c:f>'Latest categories (2)'!$B$2:$B$8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8239952"/>
        <c:axId val="318240344"/>
      </c:barChart>
      <c:catAx>
        <c:axId val="31823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8240344"/>
        <c:crosses val="autoZero"/>
        <c:auto val="1"/>
        <c:lblAlgn val="ctr"/>
        <c:lblOffset val="100"/>
        <c:noMultiLvlLbl val="0"/>
      </c:catAx>
      <c:valAx>
        <c:axId val="318240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1823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7E653E-7B1C-4750-9A01-F8A205A1FFF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DE17BB-2A39-4D26-A725-0D2E41F679A4}">
      <dgm:prSet/>
      <dgm:spPr/>
      <dgm:t>
        <a:bodyPr/>
        <a:lstStyle/>
        <a:p>
          <a:r>
            <a:rPr lang="en-US" dirty="0" smtClean="0"/>
            <a:t>Identify current interventions in Zambia’s agricultural sector</a:t>
          </a:r>
        </a:p>
      </dgm:t>
    </dgm:pt>
    <dgm:pt modelId="{2BBDFF6A-8AEE-4C2B-8B5C-2F11F2C53BCE}" type="parTrans" cxnId="{C083D779-549F-419B-9E51-5C0AD36CDC0D}">
      <dgm:prSet/>
      <dgm:spPr/>
      <dgm:t>
        <a:bodyPr/>
        <a:lstStyle/>
        <a:p>
          <a:endParaRPr lang="en-US"/>
        </a:p>
      </dgm:t>
    </dgm:pt>
    <dgm:pt modelId="{09C17226-BB8C-45D8-979F-A426C00A7F32}" type="sibTrans" cxnId="{C083D779-549F-419B-9E51-5C0AD36CDC0D}">
      <dgm:prSet/>
      <dgm:spPr/>
      <dgm:t>
        <a:bodyPr/>
        <a:lstStyle/>
        <a:p>
          <a:endParaRPr lang="en-US"/>
        </a:p>
      </dgm:t>
    </dgm:pt>
    <dgm:pt modelId="{EA7D53DF-D5FA-44F3-8274-DBA0B348BB2F}">
      <dgm:prSet/>
      <dgm:spPr/>
      <dgm:t>
        <a:bodyPr/>
        <a:lstStyle/>
        <a:p>
          <a:r>
            <a:rPr lang="en-US" smtClean="0"/>
            <a:t>Examine bottlenecks and opportunities associated with the intervention</a:t>
          </a:r>
          <a:endParaRPr lang="en-US" dirty="0" smtClean="0"/>
        </a:p>
      </dgm:t>
    </dgm:pt>
    <dgm:pt modelId="{89A363F4-F00F-4EBF-A92A-81AD68D2F201}" type="parTrans" cxnId="{9EE290DB-CC54-4D59-9E3A-A33EDAE064A0}">
      <dgm:prSet/>
      <dgm:spPr/>
      <dgm:t>
        <a:bodyPr/>
        <a:lstStyle/>
        <a:p>
          <a:endParaRPr lang="en-US"/>
        </a:p>
      </dgm:t>
    </dgm:pt>
    <dgm:pt modelId="{7B9587D2-26D9-4693-AF53-BE68AA8548B2}" type="sibTrans" cxnId="{9EE290DB-CC54-4D59-9E3A-A33EDAE064A0}">
      <dgm:prSet/>
      <dgm:spPr/>
      <dgm:t>
        <a:bodyPr/>
        <a:lstStyle/>
        <a:p>
          <a:endParaRPr lang="en-US"/>
        </a:p>
      </dgm:t>
    </dgm:pt>
    <dgm:pt modelId="{EBDFF42B-8371-4D97-8DAE-4634174F6608}" type="pres">
      <dgm:prSet presAssocID="{497E653E-7B1C-4750-9A01-F8A205A1FF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F0F50F-D053-4C8E-8A5A-DE6EAEA1C809}" type="pres">
      <dgm:prSet presAssocID="{EA7D53DF-D5FA-44F3-8274-DBA0B348BB2F}" presName="composite" presStyleCnt="0"/>
      <dgm:spPr/>
    </dgm:pt>
    <dgm:pt modelId="{A0F10C6E-4FD2-4802-AC56-D3B713036BD1}" type="pres">
      <dgm:prSet presAssocID="{EA7D53DF-D5FA-44F3-8274-DBA0B348BB2F}" presName="rect1" presStyleLbl="trAlignAcc1" presStyleIdx="0" presStyleCnt="2" custScaleX="136177" custLinFactY="12458" custLinFactNeighborX="426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80B700-499B-4C4A-AB2E-F892C883789E}" type="pres">
      <dgm:prSet presAssocID="{EA7D53DF-D5FA-44F3-8274-DBA0B348BB2F}" presName="rect2" presStyleLbl="fgImgPlace1" presStyleIdx="0" presStyleCnt="2" custLinFactY="8046" custLinFactNeighborX="-65884" custLinFactNeighborY="100000"/>
      <dgm:spPr/>
    </dgm:pt>
    <dgm:pt modelId="{74D6B9ED-D37C-43FD-8DFE-2C5C869A9265}" type="pres">
      <dgm:prSet presAssocID="{7B9587D2-26D9-4693-AF53-BE68AA8548B2}" presName="sibTrans" presStyleCnt="0"/>
      <dgm:spPr/>
    </dgm:pt>
    <dgm:pt modelId="{D79F6F8E-967E-4DD5-B8A1-AE6C67999D94}" type="pres">
      <dgm:prSet presAssocID="{68DE17BB-2A39-4D26-A725-0D2E41F679A4}" presName="composite" presStyleCnt="0"/>
      <dgm:spPr/>
    </dgm:pt>
    <dgm:pt modelId="{190FC26A-AE97-48E3-ACC6-6CF402226437}" type="pres">
      <dgm:prSet presAssocID="{68DE17BB-2A39-4D26-A725-0D2E41F679A4}" presName="rect1" presStyleLbl="trAlignAcc1" presStyleIdx="1" presStyleCnt="2" custScaleX="136180" custLinFactY="-29803" custLinFactNeighborX="513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22199B-888E-44B7-8A48-018E7E6FFE56}" type="pres">
      <dgm:prSet presAssocID="{68DE17BB-2A39-4D26-A725-0D2E41F679A4}" presName="rect2" presStyleLbl="fgImgPlace1" presStyleIdx="1" presStyleCnt="2" custLinFactY="-20901" custLinFactNeighborX="-72282" custLinFactNeighborY="-100000"/>
      <dgm:spPr/>
    </dgm:pt>
  </dgm:ptLst>
  <dgm:cxnLst>
    <dgm:cxn modelId="{0C6B16BC-CA78-42B2-A647-282353A09A67}" type="presOf" srcId="{EA7D53DF-D5FA-44F3-8274-DBA0B348BB2F}" destId="{A0F10C6E-4FD2-4802-AC56-D3B713036BD1}" srcOrd="0" destOrd="0" presId="urn:microsoft.com/office/officeart/2008/layout/PictureStrips"/>
    <dgm:cxn modelId="{C083D779-549F-419B-9E51-5C0AD36CDC0D}" srcId="{497E653E-7B1C-4750-9A01-F8A205A1FFF6}" destId="{68DE17BB-2A39-4D26-A725-0D2E41F679A4}" srcOrd="1" destOrd="0" parTransId="{2BBDFF6A-8AEE-4C2B-8B5C-2F11F2C53BCE}" sibTransId="{09C17226-BB8C-45D8-979F-A426C00A7F32}"/>
    <dgm:cxn modelId="{9EE290DB-CC54-4D59-9E3A-A33EDAE064A0}" srcId="{497E653E-7B1C-4750-9A01-F8A205A1FFF6}" destId="{EA7D53DF-D5FA-44F3-8274-DBA0B348BB2F}" srcOrd="0" destOrd="0" parTransId="{89A363F4-F00F-4EBF-A92A-81AD68D2F201}" sibTransId="{7B9587D2-26D9-4693-AF53-BE68AA8548B2}"/>
    <dgm:cxn modelId="{3A1C20B6-E876-4ACF-8DD4-1FBBBFC5C160}" type="presOf" srcId="{497E653E-7B1C-4750-9A01-F8A205A1FFF6}" destId="{EBDFF42B-8371-4D97-8DAE-4634174F6608}" srcOrd="0" destOrd="0" presId="urn:microsoft.com/office/officeart/2008/layout/PictureStrips"/>
    <dgm:cxn modelId="{8D26430F-0BF3-4886-9F80-623DB95648B6}" type="presOf" srcId="{68DE17BB-2A39-4D26-A725-0D2E41F679A4}" destId="{190FC26A-AE97-48E3-ACC6-6CF402226437}" srcOrd="0" destOrd="0" presId="urn:microsoft.com/office/officeart/2008/layout/PictureStrips"/>
    <dgm:cxn modelId="{6ED863A1-2D4E-431B-BCC3-512A31907283}" type="presParOf" srcId="{EBDFF42B-8371-4D97-8DAE-4634174F6608}" destId="{A7F0F50F-D053-4C8E-8A5A-DE6EAEA1C809}" srcOrd="0" destOrd="0" presId="urn:microsoft.com/office/officeart/2008/layout/PictureStrips"/>
    <dgm:cxn modelId="{6D71E3A6-D981-445A-8325-920A146A236F}" type="presParOf" srcId="{A7F0F50F-D053-4C8E-8A5A-DE6EAEA1C809}" destId="{A0F10C6E-4FD2-4802-AC56-D3B713036BD1}" srcOrd="0" destOrd="0" presId="urn:microsoft.com/office/officeart/2008/layout/PictureStrips"/>
    <dgm:cxn modelId="{99C22E23-686A-4D7A-B5EE-47C3DCE71E7A}" type="presParOf" srcId="{A7F0F50F-D053-4C8E-8A5A-DE6EAEA1C809}" destId="{B580B700-499B-4C4A-AB2E-F892C883789E}" srcOrd="1" destOrd="0" presId="urn:microsoft.com/office/officeart/2008/layout/PictureStrips"/>
    <dgm:cxn modelId="{1B920D18-DEFC-454C-906D-521C46342A35}" type="presParOf" srcId="{EBDFF42B-8371-4D97-8DAE-4634174F6608}" destId="{74D6B9ED-D37C-43FD-8DFE-2C5C869A9265}" srcOrd="1" destOrd="0" presId="urn:microsoft.com/office/officeart/2008/layout/PictureStrips"/>
    <dgm:cxn modelId="{089E22E2-775B-49D9-B9A7-E47AD93FCC61}" type="presParOf" srcId="{EBDFF42B-8371-4D97-8DAE-4634174F6608}" destId="{D79F6F8E-967E-4DD5-B8A1-AE6C67999D94}" srcOrd="2" destOrd="0" presId="urn:microsoft.com/office/officeart/2008/layout/PictureStrips"/>
    <dgm:cxn modelId="{FBB73446-B2E6-4E0A-9D17-8E73D838343E}" type="presParOf" srcId="{D79F6F8E-967E-4DD5-B8A1-AE6C67999D94}" destId="{190FC26A-AE97-48E3-ACC6-6CF402226437}" srcOrd="0" destOrd="0" presId="urn:microsoft.com/office/officeart/2008/layout/PictureStrips"/>
    <dgm:cxn modelId="{F10CEFC7-968B-4AC5-A29C-C1E69C6407F6}" type="presParOf" srcId="{D79F6F8E-967E-4DD5-B8A1-AE6C67999D94}" destId="{5822199B-888E-44B7-8A48-018E7E6FFE5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22C0A2-C9D4-412E-9A4B-0AC27D7A57E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67076FF-5623-48DA-BF9E-0F36164441FC}">
      <dgm:prSet phldrT="[Text]"/>
      <dgm:spPr/>
      <dgm:t>
        <a:bodyPr/>
        <a:lstStyle/>
        <a:p>
          <a:r>
            <a:rPr lang="en-US" dirty="0" smtClean="0"/>
            <a:t>Poverty reduction</a:t>
          </a:r>
          <a:endParaRPr lang="en-US" dirty="0"/>
        </a:p>
      </dgm:t>
    </dgm:pt>
    <dgm:pt modelId="{286EE0BE-DA3D-45F7-BC0F-BA9932ED9200}" type="parTrans" cxnId="{B85DAB41-28B1-4F2E-BF46-AFCAB5E43DB3}">
      <dgm:prSet/>
      <dgm:spPr/>
      <dgm:t>
        <a:bodyPr/>
        <a:lstStyle/>
        <a:p>
          <a:endParaRPr lang="en-US"/>
        </a:p>
      </dgm:t>
    </dgm:pt>
    <dgm:pt modelId="{67FD5413-8E46-4D73-9545-68E4AAA4110D}" type="sibTrans" cxnId="{B85DAB41-28B1-4F2E-BF46-AFCAB5E43DB3}">
      <dgm:prSet/>
      <dgm:spPr/>
      <dgm:t>
        <a:bodyPr/>
        <a:lstStyle/>
        <a:p>
          <a:endParaRPr lang="en-US"/>
        </a:p>
      </dgm:t>
    </dgm:pt>
    <dgm:pt modelId="{71B4ED5C-866D-4255-83A8-5FC2D631DEFE}">
      <dgm:prSet phldrT="[Text]"/>
      <dgm:spPr/>
      <dgm:t>
        <a:bodyPr/>
        <a:lstStyle/>
        <a:p>
          <a:r>
            <a:rPr lang="en-US" dirty="0" smtClean="0"/>
            <a:t>Agricultural growth</a:t>
          </a:r>
          <a:endParaRPr lang="en-US" dirty="0"/>
        </a:p>
      </dgm:t>
    </dgm:pt>
    <dgm:pt modelId="{C0C87E26-4FDD-4C1E-9521-EB70B8F8CA42}" type="parTrans" cxnId="{F165BB56-2EF6-48D8-9788-6ADB8E4DEA87}">
      <dgm:prSet/>
      <dgm:spPr/>
      <dgm:t>
        <a:bodyPr/>
        <a:lstStyle/>
        <a:p>
          <a:endParaRPr lang="en-US"/>
        </a:p>
      </dgm:t>
    </dgm:pt>
    <dgm:pt modelId="{99F2317F-CEE4-4FD4-B110-71F50169E07A}" type="sibTrans" cxnId="{F165BB56-2EF6-48D8-9788-6ADB8E4DEA87}">
      <dgm:prSet/>
      <dgm:spPr/>
      <dgm:t>
        <a:bodyPr/>
        <a:lstStyle/>
        <a:p>
          <a:endParaRPr lang="en-US"/>
        </a:p>
      </dgm:t>
    </dgm:pt>
    <dgm:pt modelId="{2CA9CAF9-BC68-4C47-AB4C-444E0A287CDA}">
      <dgm:prSet phldrT="[Text]"/>
      <dgm:spPr/>
      <dgm:t>
        <a:bodyPr/>
        <a:lstStyle/>
        <a:p>
          <a:r>
            <a:rPr lang="en-US" dirty="0" smtClean="0"/>
            <a:t>Agricultural interventions</a:t>
          </a:r>
          <a:endParaRPr lang="en-US" dirty="0"/>
        </a:p>
      </dgm:t>
    </dgm:pt>
    <dgm:pt modelId="{5C1C6806-F988-4529-B0EF-9E26B857B139}" type="parTrans" cxnId="{3914FA65-EFF2-4384-9433-69853A961840}">
      <dgm:prSet/>
      <dgm:spPr/>
      <dgm:t>
        <a:bodyPr/>
        <a:lstStyle/>
        <a:p>
          <a:endParaRPr lang="en-US"/>
        </a:p>
      </dgm:t>
    </dgm:pt>
    <dgm:pt modelId="{B3559074-9187-458A-A7DA-60EA363A023F}" type="sibTrans" cxnId="{3914FA65-EFF2-4384-9433-69853A961840}">
      <dgm:prSet/>
      <dgm:spPr/>
      <dgm:t>
        <a:bodyPr/>
        <a:lstStyle/>
        <a:p>
          <a:endParaRPr lang="en-US"/>
        </a:p>
      </dgm:t>
    </dgm:pt>
    <dgm:pt modelId="{7F64C588-AB2C-48DA-95A8-E461DFD74E47}">
      <dgm:prSet/>
      <dgm:spPr/>
      <dgm:t>
        <a:bodyPr/>
        <a:lstStyle/>
        <a:p>
          <a:endParaRPr lang="en-US"/>
        </a:p>
      </dgm:t>
    </dgm:pt>
    <dgm:pt modelId="{4D8F734E-A7EA-4D1F-8B31-D82AE3A37187}" type="parTrans" cxnId="{6E52FCB1-8D3E-4A28-9EFD-13BB63174030}">
      <dgm:prSet/>
      <dgm:spPr/>
      <dgm:t>
        <a:bodyPr/>
        <a:lstStyle/>
        <a:p>
          <a:endParaRPr lang="en-US"/>
        </a:p>
      </dgm:t>
    </dgm:pt>
    <dgm:pt modelId="{559888D4-EA36-4BD3-8B25-1A0185FA8E5A}" type="sibTrans" cxnId="{6E52FCB1-8D3E-4A28-9EFD-13BB63174030}">
      <dgm:prSet/>
      <dgm:spPr/>
      <dgm:t>
        <a:bodyPr/>
        <a:lstStyle/>
        <a:p>
          <a:endParaRPr lang="en-US"/>
        </a:p>
      </dgm:t>
    </dgm:pt>
    <dgm:pt modelId="{CFB29547-C88B-4D50-B6A5-DA7DF09EABA7}" type="pres">
      <dgm:prSet presAssocID="{9322C0A2-C9D4-412E-9A4B-0AC27D7A57E2}" presName="compositeShape" presStyleCnt="0">
        <dgm:presLayoutVars>
          <dgm:dir/>
          <dgm:resizeHandles/>
        </dgm:presLayoutVars>
      </dgm:prSet>
      <dgm:spPr/>
    </dgm:pt>
    <dgm:pt modelId="{FF3D6BFE-63DE-4670-B4B2-8D9F45177FF9}" type="pres">
      <dgm:prSet presAssocID="{9322C0A2-C9D4-412E-9A4B-0AC27D7A57E2}" presName="pyramid" presStyleLbl="node1" presStyleIdx="0" presStyleCnt="1"/>
      <dgm:spPr/>
    </dgm:pt>
    <dgm:pt modelId="{6CAEBC4D-D58D-43C1-9BF6-8A8B8C9F0B54}" type="pres">
      <dgm:prSet presAssocID="{9322C0A2-C9D4-412E-9A4B-0AC27D7A57E2}" presName="theList" presStyleCnt="0"/>
      <dgm:spPr/>
    </dgm:pt>
    <dgm:pt modelId="{7E4AF1D1-995C-458D-BE02-A55DBFB1BFD9}" type="pres">
      <dgm:prSet presAssocID="{A67076FF-5623-48DA-BF9E-0F36164441FC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DB942-F71B-49F0-B91F-0C9A7825A23F}" type="pres">
      <dgm:prSet presAssocID="{A67076FF-5623-48DA-BF9E-0F36164441FC}" presName="aSpace" presStyleCnt="0"/>
      <dgm:spPr/>
    </dgm:pt>
    <dgm:pt modelId="{B5BE7582-F012-4787-A439-D28D40ADCF6D}" type="pres">
      <dgm:prSet presAssocID="{7F64C588-AB2C-48DA-95A8-E461DFD74E47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4B538-8E04-43AD-B3A8-DE96E5F6963A}" type="pres">
      <dgm:prSet presAssocID="{7F64C588-AB2C-48DA-95A8-E461DFD74E47}" presName="aSpace" presStyleCnt="0"/>
      <dgm:spPr/>
    </dgm:pt>
    <dgm:pt modelId="{F0E37CF8-3389-4A7F-A23B-75F817F2B3B4}" type="pres">
      <dgm:prSet presAssocID="{71B4ED5C-866D-4255-83A8-5FC2D631DEF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F7765-9D78-4237-996C-26FD30D5F8EA}" type="pres">
      <dgm:prSet presAssocID="{71B4ED5C-866D-4255-83A8-5FC2D631DEFE}" presName="aSpace" presStyleCnt="0"/>
      <dgm:spPr/>
    </dgm:pt>
    <dgm:pt modelId="{9295E800-4F82-406C-9309-823E844C20BD}" type="pres">
      <dgm:prSet presAssocID="{2CA9CAF9-BC68-4C47-AB4C-444E0A287CDA}" presName="aNode" presStyleLbl="fgAcc1" presStyleIdx="3" presStyleCnt="4" custLinFactY="2537" custLinFactNeighborX="-288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F4CC2-94F6-4B7D-A8DD-43C503070E01}" type="pres">
      <dgm:prSet presAssocID="{2CA9CAF9-BC68-4C47-AB4C-444E0A287CDA}" presName="aSpace" presStyleCnt="0"/>
      <dgm:spPr/>
    </dgm:pt>
  </dgm:ptLst>
  <dgm:cxnLst>
    <dgm:cxn modelId="{F3FC84D6-95F0-4457-BEB1-AA8D976BB9C3}" type="presOf" srcId="{2CA9CAF9-BC68-4C47-AB4C-444E0A287CDA}" destId="{9295E800-4F82-406C-9309-823E844C20BD}" srcOrd="0" destOrd="0" presId="urn:microsoft.com/office/officeart/2005/8/layout/pyramid2"/>
    <dgm:cxn modelId="{F42A210F-0D2E-4021-90F3-B6E37567E1C3}" type="presOf" srcId="{71B4ED5C-866D-4255-83A8-5FC2D631DEFE}" destId="{F0E37CF8-3389-4A7F-A23B-75F817F2B3B4}" srcOrd="0" destOrd="0" presId="urn:microsoft.com/office/officeart/2005/8/layout/pyramid2"/>
    <dgm:cxn modelId="{AB8D2BB6-B76C-4A13-AB5D-EA824067AE67}" type="presOf" srcId="{9322C0A2-C9D4-412E-9A4B-0AC27D7A57E2}" destId="{CFB29547-C88B-4D50-B6A5-DA7DF09EABA7}" srcOrd="0" destOrd="0" presId="urn:microsoft.com/office/officeart/2005/8/layout/pyramid2"/>
    <dgm:cxn modelId="{6E52FCB1-8D3E-4A28-9EFD-13BB63174030}" srcId="{9322C0A2-C9D4-412E-9A4B-0AC27D7A57E2}" destId="{7F64C588-AB2C-48DA-95A8-E461DFD74E47}" srcOrd="1" destOrd="0" parTransId="{4D8F734E-A7EA-4D1F-8B31-D82AE3A37187}" sibTransId="{559888D4-EA36-4BD3-8B25-1A0185FA8E5A}"/>
    <dgm:cxn modelId="{F0C21639-C769-4767-8FA2-9C63656A07E0}" type="presOf" srcId="{7F64C588-AB2C-48DA-95A8-E461DFD74E47}" destId="{B5BE7582-F012-4787-A439-D28D40ADCF6D}" srcOrd="0" destOrd="0" presId="urn:microsoft.com/office/officeart/2005/8/layout/pyramid2"/>
    <dgm:cxn modelId="{84946462-340A-4A2C-9A83-8241944A50D7}" type="presOf" srcId="{A67076FF-5623-48DA-BF9E-0F36164441FC}" destId="{7E4AF1D1-995C-458D-BE02-A55DBFB1BFD9}" srcOrd="0" destOrd="0" presId="urn:microsoft.com/office/officeart/2005/8/layout/pyramid2"/>
    <dgm:cxn modelId="{F165BB56-2EF6-48D8-9788-6ADB8E4DEA87}" srcId="{9322C0A2-C9D4-412E-9A4B-0AC27D7A57E2}" destId="{71B4ED5C-866D-4255-83A8-5FC2D631DEFE}" srcOrd="2" destOrd="0" parTransId="{C0C87E26-4FDD-4C1E-9521-EB70B8F8CA42}" sibTransId="{99F2317F-CEE4-4FD4-B110-71F50169E07A}"/>
    <dgm:cxn modelId="{B85DAB41-28B1-4F2E-BF46-AFCAB5E43DB3}" srcId="{9322C0A2-C9D4-412E-9A4B-0AC27D7A57E2}" destId="{A67076FF-5623-48DA-BF9E-0F36164441FC}" srcOrd="0" destOrd="0" parTransId="{286EE0BE-DA3D-45F7-BC0F-BA9932ED9200}" sibTransId="{67FD5413-8E46-4D73-9545-68E4AAA4110D}"/>
    <dgm:cxn modelId="{3914FA65-EFF2-4384-9433-69853A961840}" srcId="{9322C0A2-C9D4-412E-9A4B-0AC27D7A57E2}" destId="{2CA9CAF9-BC68-4C47-AB4C-444E0A287CDA}" srcOrd="3" destOrd="0" parTransId="{5C1C6806-F988-4529-B0EF-9E26B857B139}" sibTransId="{B3559074-9187-458A-A7DA-60EA363A023F}"/>
    <dgm:cxn modelId="{21936808-67C5-48E8-8E43-726C7898119D}" type="presParOf" srcId="{CFB29547-C88B-4D50-B6A5-DA7DF09EABA7}" destId="{FF3D6BFE-63DE-4670-B4B2-8D9F45177FF9}" srcOrd="0" destOrd="0" presId="urn:microsoft.com/office/officeart/2005/8/layout/pyramid2"/>
    <dgm:cxn modelId="{539445BB-9BBC-408B-8A42-09FECCCC6FC6}" type="presParOf" srcId="{CFB29547-C88B-4D50-B6A5-DA7DF09EABA7}" destId="{6CAEBC4D-D58D-43C1-9BF6-8A8B8C9F0B54}" srcOrd="1" destOrd="0" presId="urn:microsoft.com/office/officeart/2005/8/layout/pyramid2"/>
    <dgm:cxn modelId="{93B5F8BD-E2E2-46B2-83E4-BD2B438537EF}" type="presParOf" srcId="{6CAEBC4D-D58D-43C1-9BF6-8A8B8C9F0B54}" destId="{7E4AF1D1-995C-458D-BE02-A55DBFB1BFD9}" srcOrd="0" destOrd="0" presId="urn:microsoft.com/office/officeart/2005/8/layout/pyramid2"/>
    <dgm:cxn modelId="{94FAF1AF-1B0D-4BD1-A5C3-72F60E65E47E}" type="presParOf" srcId="{6CAEBC4D-D58D-43C1-9BF6-8A8B8C9F0B54}" destId="{82DDB942-F71B-49F0-B91F-0C9A7825A23F}" srcOrd="1" destOrd="0" presId="urn:microsoft.com/office/officeart/2005/8/layout/pyramid2"/>
    <dgm:cxn modelId="{10D4B13B-35AE-46A3-8B19-2D32503087B0}" type="presParOf" srcId="{6CAEBC4D-D58D-43C1-9BF6-8A8B8C9F0B54}" destId="{B5BE7582-F012-4787-A439-D28D40ADCF6D}" srcOrd="2" destOrd="0" presId="urn:microsoft.com/office/officeart/2005/8/layout/pyramid2"/>
    <dgm:cxn modelId="{684A1651-F5F4-45FC-ACB9-CE12CB4C9405}" type="presParOf" srcId="{6CAEBC4D-D58D-43C1-9BF6-8A8B8C9F0B54}" destId="{75D4B538-8E04-43AD-B3A8-DE96E5F6963A}" srcOrd="3" destOrd="0" presId="urn:microsoft.com/office/officeart/2005/8/layout/pyramid2"/>
    <dgm:cxn modelId="{9F58DE6A-7F45-469A-A5E6-406B8ACA160F}" type="presParOf" srcId="{6CAEBC4D-D58D-43C1-9BF6-8A8B8C9F0B54}" destId="{F0E37CF8-3389-4A7F-A23B-75F817F2B3B4}" srcOrd="4" destOrd="0" presId="urn:microsoft.com/office/officeart/2005/8/layout/pyramid2"/>
    <dgm:cxn modelId="{835DC41E-68DE-4051-ACDF-DC77CAD79D2A}" type="presParOf" srcId="{6CAEBC4D-D58D-43C1-9BF6-8A8B8C9F0B54}" destId="{7BDF7765-9D78-4237-996C-26FD30D5F8EA}" srcOrd="5" destOrd="0" presId="urn:microsoft.com/office/officeart/2005/8/layout/pyramid2"/>
    <dgm:cxn modelId="{28C0FE09-9771-44B4-97AA-4435B1EEA54E}" type="presParOf" srcId="{6CAEBC4D-D58D-43C1-9BF6-8A8B8C9F0B54}" destId="{9295E800-4F82-406C-9309-823E844C20BD}" srcOrd="6" destOrd="0" presId="urn:microsoft.com/office/officeart/2005/8/layout/pyramid2"/>
    <dgm:cxn modelId="{01BF74E2-145F-4C3B-84C2-A3BA4AC5A845}" type="presParOf" srcId="{6CAEBC4D-D58D-43C1-9BF6-8A8B8C9F0B54}" destId="{7A7F4CC2-94F6-4B7D-A8DD-43C503070E01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4F3200-1752-4ADE-84FD-D41A45FF83A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6F13E9-690A-4F67-A127-49B99875887D}">
      <dgm:prSet phldrT="[Text]"/>
      <dgm:spPr/>
      <dgm:t>
        <a:bodyPr/>
        <a:lstStyle/>
        <a:p>
          <a:r>
            <a:rPr lang="en-US" dirty="0" smtClean="0"/>
            <a:t>Higher project costs than budgeted (inflation, exchange rate volatility)</a:t>
          </a:r>
          <a:endParaRPr lang="en-US" dirty="0"/>
        </a:p>
      </dgm:t>
    </dgm:pt>
    <dgm:pt modelId="{B5B25F68-B2E1-4E0E-9B9D-99A9FE3603C2}" type="parTrans" cxnId="{82259088-9E4A-4F3F-9A57-880CF5367AC1}">
      <dgm:prSet/>
      <dgm:spPr/>
      <dgm:t>
        <a:bodyPr/>
        <a:lstStyle/>
        <a:p>
          <a:endParaRPr lang="en-US"/>
        </a:p>
      </dgm:t>
    </dgm:pt>
    <dgm:pt modelId="{3CE7F5CE-9835-4A9A-8E9B-4D0B67C163D7}" type="sibTrans" cxnId="{82259088-9E4A-4F3F-9A57-880CF5367AC1}">
      <dgm:prSet/>
      <dgm:spPr/>
      <dgm:t>
        <a:bodyPr/>
        <a:lstStyle/>
        <a:p>
          <a:endParaRPr lang="en-US"/>
        </a:p>
      </dgm:t>
    </dgm:pt>
    <dgm:pt modelId="{833504FE-8BD9-4E66-951A-424AA7D600DE}">
      <dgm:prSet phldrT="[Text]"/>
      <dgm:spPr/>
      <dgm:t>
        <a:bodyPr/>
        <a:lstStyle/>
        <a:p>
          <a:r>
            <a:rPr lang="en-US" dirty="0" smtClean="0"/>
            <a:t>Lack of ownership by recipients and implementers</a:t>
          </a:r>
          <a:endParaRPr lang="en-US" dirty="0"/>
        </a:p>
      </dgm:t>
    </dgm:pt>
    <dgm:pt modelId="{A675C78A-AB86-4841-87F7-FD4B5283A61C}" type="parTrans" cxnId="{0EC745C1-2CDE-4884-89F9-32C68B800671}">
      <dgm:prSet/>
      <dgm:spPr/>
      <dgm:t>
        <a:bodyPr/>
        <a:lstStyle/>
        <a:p>
          <a:endParaRPr lang="en-US"/>
        </a:p>
      </dgm:t>
    </dgm:pt>
    <dgm:pt modelId="{AF91EDDC-5487-40B2-85FF-A4D143787759}" type="sibTrans" cxnId="{0EC745C1-2CDE-4884-89F9-32C68B800671}">
      <dgm:prSet/>
      <dgm:spPr/>
      <dgm:t>
        <a:bodyPr/>
        <a:lstStyle/>
        <a:p>
          <a:endParaRPr lang="en-US"/>
        </a:p>
      </dgm:t>
    </dgm:pt>
    <dgm:pt modelId="{A8EFD8E4-1833-4E6F-9481-93BC21A27947}">
      <dgm:prSet phldrT="[Text]" phldr="1"/>
      <dgm:spPr/>
      <dgm:t>
        <a:bodyPr/>
        <a:lstStyle/>
        <a:p>
          <a:endParaRPr lang="en-US"/>
        </a:p>
      </dgm:t>
    </dgm:pt>
    <dgm:pt modelId="{46DD21A2-B933-45B3-8742-F8359A137D12}" type="parTrans" cxnId="{E8AC7AFE-539F-4A19-994A-422F847CABEF}">
      <dgm:prSet/>
      <dgm:spPr/>
      <dgm:t>
        <a:bodyPr/>
        <a:lstStyle/>
        <a:p>
          <a:endParaRPr lang="en-US"/>
        </a:p>
      </dgm:t>
    </dgm:pt>
    <dgm:pt modelId="{F16B7A0E-2F86-429F-BCA6-79CB7636BEB2}" type="sibTrans" cxnId="{E8AC7AFE-539F-4A19-994A-422F847CABEF}">
      <dgm:prSet/>
      <dgm:spPr/>
      <dgm:t>
        <a:bodyPr/>
        <a:lstStyle/>
        <a:p>
          <a:endParaRPr lang="en-US"/>
        </a:p>
      </dgm:t>
    </dgm:pt>
    <dgm:pt modelId="{461B2614-54E9-4F67-A255-8097B033C0C0}">
      <dgm:prSet phldrT="[Text]" phldr="1"/>
      <dgm:spPr/>
      <dgm:t>
        <a:bodyPr/>
        <a:lstStyle/>
        <a:p>
          <a:endParaRPr lang="en-US"/>
        </a:p>
      </dgm:t>
    </dgm:pt>
    <dgm:pt modelId="{382EC1B4-374F-4423-9294-536DD77BAB4D}" type="parTrans" cxnId="{C5461AFB-F501-47D9-ACD3-ABEF5283CF66}">
      <dgm:prSet/>
      <dgm:spPr/>
      <dgm:t>
        <a:bodyPr/>
        <a:lstStyle/>
        <a:p>
          <a:endParaRPr lang="en-US"/>
        </a:p>
      </dgm:t>
    </dgm:pt>
    <dgm:pt modelId="{A6076588-1974-4D91-81D0-CB4C1792C060}" type="sibTrans" cxnId="{C5461AFB-F501-47D9-ACD3-ABEF5283CF66}">
      <dgm:prSet/>
      <dgm:spPr/>
      <dgm:t>
        <a:bodyPr/>
        <a:lstStyle/>
        <a:p>
          <a:endParaRPr lang="en-US"/>
        </a:p>
      </dgm:t>
    </dgm:pt>
    <dgm:pt modelId="{227B4A2E-1BBE-4402-8BC0-70A60330BA2D}">
      <dgm:prSet/>
      <dgm:spPr/>
      <dgm:t>
        <a:bodyPr/>
        <a:lstStyle/>
        <a:p>
          <a:r>
            <a:rPr lang="en-US" dirty="0" smtClean="0"/>
            <a:t>Delays in implementation due to late procurement of goods and services</a:t>
          </a:r>
        </a:p>
      </dgm:t>
    </dgm:pt>
    <dgm:pt modelId="{17B980D8-D88C-4C7B-928D-152A41B01AFE}" type="parTrans" cxnId="{30032DDD-DEAE-4F02-B65F-267F099F80E4}">
      <dgm:prSet/>
      <dgm:spPr/>
      <dgm:t>
        <a:bodyPr/>
        <a:lstStyle/>
        <a:p>
          <a:endParaRPr lang="en-US"/>
        </a:p>
      </dgm:t>
    </dgm:pt>
    <dgm:pt modelId="{913B6CD0-3D1E-4C1C-A89A-1885E1748755}" type="sibTrans" cxnId="{30032DDD-DEAE-4F02-B65F-267F099F80E4}">
      <dgm:prSet/>
      <dgm:spPr/>
      <dgm:t>
        <a:bodyPr/>
        <a:lstStyle/>
        <a:p>
          <a:endParaRPr lang="en-US"/>
        </a:p>
      </dgm:t>
    </dgm:pt>
    <dgm:pt modelId="{36457EF5-6998-4315-89FF-CAA91440D5EA}">
      <dgm:prSet/>
      <dgm:spPr/>
      <dgm:t>
        <a:bodyPr/>
        <a:lstStyle/>
        <a:p>
          <a:r>
            <a:rPr lang="en-US" dirty="0" smtClean="0"/>
            <a:t>Poor supervision of some project areas due to failure to include all weather roads at the design stage. </a:t>
          </a:r>
          <a:endParaRPr lang="en-US" dirty="0"/>
        </a:p>
      </dgm:t>
    </dgm:pt>
    <dgm:pt modelId="{6FB612F0-32F6-4A82-9C5F-54A5A868E04F}" type="parTrans" cxnId="{63EC25CD-35D6-482B-A012-AD8142555C1A}">
      <dgm:prSet/>
      <dgm:spPr/>
      <dgm:t>
        <a:bodyPr/>
        <a:lstStyle/>
        <a:p>
          <a:endParaRPr lang="en-US"/>
        </a:p>
      </dgm:t>
    </dgm:pt>
    <dgm:pt modelId="{15BF0A26-A3B1-4E60-9180-DA4E856F37D3}" type="sibTrans" cxnId="{63EC25CD-35D6-482B-A012-AD8142555C1A}">
      <dgm:prSet/>
      <dgm:spPr/>
      <dgm:t>
        <a:bodyPr/>
        <a:lstStyle/>
        <a:p>
          <a:endParaRPr lang="en-US"/>
        </a:p>
      </dgm:t>
    </dgm:pt>
    <dgm:pt modelId="{3F31B82B-734C-4B82-A651-A5E88C98213C}" type="pres">
      <dgm:prSet presAssocID="{EF4F3200-1752-4ADE-84FD-D41A45FF83A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962938-F443-4A61-A552-20EE455408B3}" type="pres">
      <dgm:prSet presAssocID="{EF4F3200-1752-4ADE-84FD-D41A45FF83A9}" presName="diamond" presStyleLbl="bgShp" presStyleIdx="0" presStyleCnt="1" custLinFactNeighborX="-10240"/>
      <dgm:spPr/>
    </dgm:pt>
    <dgm:pt modelId="{208925C0-E01D-4A3E-B7EC-C9B2AEBB5C82}" type="pres">
      <dgm:prSet presAssocID="{EF4F3200-1752-4ADE-84FD-D41A45FF83A9}" presName="quad1" presStyleLbl="node1" presStyleIdx="0" presStyleCnt="4" custLinFactNeighborX="-28886" custLinFactNeighborY="-70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7838E-F658-4156-A4AC-07111141DEBD}" type="pres">
      <dgm:prSet presAssocID="{EF4F3200-1752-4ADE-84FD-D41A45FF83A9}" presName="quad2" presStyleLbl="node1" presStyleIdx="1" presStyleCnt="4" custLinFactNeighborX="-27930" custLinFactNeighborY="-70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A5D206-853D-4E35-AD75-D8F00B94E3F7}" type="pres">
      <dgm:prSet presAssocID="{EF4F3200-1752-4ADE-84FD-D41A45FF83A9}" presName="quad3" presStyleLbl="node1" presStyleIdx="2" presStyleCnt="4" custLinFactNeighborX="-37578" custLinFactNeighborY="41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E7EC3-E8A3-42EE-842A-07634D861C01}" type="pres">
      <dgm:prSet presAssocID="{EF4F3200-1752-4ADE-84FD-D41A45FF83A9}" presName="quad4" presStyleLbl="node1" presStyleIdx="3" presStyleCnt="4" custLinFactNeighborX="-27930" custLinFactNeighborY="29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AC7AFE-539F-4A19-994A-422F847CABEF}" srcId="{EF4F3200-1752-4ADE-84FD-D41A45FF83A9}" destId="{A8EFD8E4-1833-4E6F-9481-93BC21A27947}" srcOrd="4" destOrd="0" parTransId="{46DD21A2-B933-45B3-8742-F8359A137D12}" sibTransId="{F16B7A0E-2F86-429F-BCA6-79CB7636BEB2}"/>
    <dgm:cxn modelId="{A8A7FF07-8DEE-4DFA-B547-93DD75BCF62F}" type="presOf" srcId="{EF4F3200-1752-4ADE-84FD-D41A45FF83A9}" destId="{3F31B82B-734C-4B82-A651-A5E88C98213C}" srcOrd="0" destOrd="0" presId="urn:microsoft.com/office/officeart/2005/8/layout/matrix3"/>
    <dgm:cxn modelId="{E9D4698B-2C5C-4EFD-BEBA-B2A2ED061DDA}" type="presOf" srcId="{36457EF5-6998-4315-89FF-CAA91440D5EA}" destId="{91FE7EC3-E8A3-42EE-842A-07634D861C01}" srcOrd="0" destOrd="0" presId="urn:microsoft.com/office/officeart/2005/8/layout/matrix3"/>
    <dgm:cxn modelId="{C5461AFB-F501-47D9-ACD3-ABEF5283CF66}" srcId="{EF4F3200-1752-4ADE-84FD-D41A45FF83A9}" destId="{461B2614-54E9-4F67-A255-8097B033C0C0}" srcOrd="5" destOrd="0" parTransId="{382EC1B4-374F-4423-9294-536DD77BAB4D}" sibTransId="{A6076588-1974-4D91-81D0-CB4C1792C060}"/>
    <dgm:cxn modelId="{63EC25CD-35D6-482B-A012-AD8142555C1A}" srcId="{EF4F3200-1752-4ADE-84FD-D41A45FF83A9}" destId="{36457EF5-6998-4315-89FF-CAA91440D5EA}" srcOrd="3" destOrd="0" parTransId="{6FB612F0-32F6-4A82-9C5F-54A5A868E04F}" sibTransId="{15BF0A26-A3B1-4E60-9180-DA4E856F37D3}"/>
    <dgm:cxn modelId="{82259088-9E4A-4F3F-9A57-880CF5367AC1}" srcId="{EF4F3200-1752-4ADE-84FD-D41A45FF83A9}" destId="{DD6F13E9-690A-4F67-A127-49B99875887D}" srcOrd="0" destOrd="0" parTransId="{B5B25F68-B2E1-4E0E-9B9D-99A9FE3603C2}" sibTransId="{3CE7F5CE-9835-4A9A-8E9B-4D0B67C163D7}"/>
    <dgm:cxn modelId="{30032DDD-DEAE-4F02-B65F-267F099F80E4}" srcId="{EF4F3200-1752-4ADE-84FD-D41A45FF83A9}" destId="{227B4A2E-1BBE-4402-8BC0-70A60330BA2D}" srcOrd="1" destOrd="0" parTransId="{17B980D8-D88C-4C7B-928D-152A41B01AFE}" sibTransId="{913B6CD0-3D1E-4C1C-A89A-1885E1748755}"/>
    <dgm:cxn modelId="{615C7DC9-9313-4388-A4E7-ECB0FB848F60}" type="presOf" srcId="{833504FE-8BD9-4E66-951A-424AA7D600DE}" destId="{A2A5D206-853D-4E35-AD75-D8F00B94E3F7}" srcOrd="0" destOrd="0" presId="urn:microsoft.com/office/officeart/2005/8/layout/matrix3"/>
    <dgm:cxn modelId="{F6600D2F-6555-4A3D-9B1C-40AA5E0A8DE7}" type="presOf" srcId="{227B4A2E-1BBE-4402-8BC0-70A60330BA2D}" destId="{0A77838E-F658-4156-A4AC-07111141DEBD}" srcOrd="0" destOrd="0" presId="urn:microsoft.com/office/officeart/2005/8/layout/matrix3"/>
    <dgm:cxn modelId="{12CE0897-BEE0-46EA-8427-A5831CDBC5FE}" type="presOf" srcId="{DD6F13E9-690A-4F67-A127-49B99875887D}" destId="{208925C0-E01D-4A3E-B7EC-C9B2AEBB5C82}" srcOrd="0" destOrd="0" presId="urn:microsoft.com/office/officeart/2005/8/layout/matrix3"/>
    <dgm:cxn modelId="{0EC745C1-2CDE-4884-89F9-32C68B800671}" srcId="{EF4F3200-1752-4ADE-84FD-D41A45FF83A9}" destId="{833504FE-8BD9-4E66-951A-424AA7D600DE}" srcOrd="2" destOrd="0" parTransId="{A675C78A-AB86-4841-87F7-FD4B5283A61C}" sibTransId="{AF91EDDC-5487-40B2-85FF-A4D143787759}"/>
    <dgm:cxn modelId="{13609060-CC40-49AE-8934-0F3BF8AA4F47}" type="presParOf" srcId="{3F31B82B-734C-4B82-A651-A5E88C98213C}" destId="{4B962938-F443-4A61-A552-20EE455408B3}" srcOrd="0" destOrd="0" presId="urn:microsoft.com/office/officeart/2005/8/layout/matrix3"/>
    <dgm:cxn modelId="{A6D5AA3D-FD37-4640-9F1E-13DB0B84741F}" type="presParOf" srcId="{3F31B82B-734C-4B82-A651-A5E88C98213C}" destId="{208925C0-E01D-4A3E-B7EC-C9B2AEBB5C82}" srcOrd="1" destOrd="0" presId="urn:microsoft.com/office/officeart/2005/8/layout/matrix3"/>
    <dgm:cxn modelId="{F14727B4-C659-4730-AD59-032CF70D7A40}" type="presParOf" srcId="{3F31B82B-734C-4B82-A651-A5E88C98213C}" destId="{0A77838E-F658-4156-A4AC-07111141DEBD}" srcOrd="2" destOrd="0" presId="urn:microsoft.com/office/officeart/2005/8/layout/matrix3"/>
    <dgm:cxn modelId="{D2D74DC0-3983-446B-A836-D10314F8712F}" type="presParOf" srcId="{3F31B82B-734C-4B82-A651-A5E88C98213C}" destId="{A2A5D206-853D-4E35-AD75-D8F00B94E3F7}" srcOrd="3" destOrd="0" presId="urn:microsoft.com/office/officeart/2005/8/layout/matrix3"/>
    <dgm:cxn modelId="{894ECF12-875E-4654-BB50-753FA32F5502}" type="presParOf" srcId="{3F31B82B-734C-4B82-A651-A5E88C98213C}" destId="{91FE7EC3-E8A3-42EE-842A-07634D861C0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2CC09D-A318-49ED-AA1C-1D8F123689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56EE85-F634-4C03-BB16-3DF05F4A9D71}">
      <dgm:prSet phldrT="[Text]"/>
      <dgm:spPr/>
      <dgm:t>
        <a:bodyPr/>
        <a:lstStyle/>
        <a:p>
          <a:r>
            <a:rPr lang="en-US" dirty="0" smtClean="0"/>
            <a:t>What are the opportunities for agricultural growth from interventions?</a:t>
          </a:r>
          <a:endParaRPr lang="en-US" dirty="0"/>
        </a:p>
      </dgm:t>
    </dgm:pt>
    <dgm:pt modelId="{259636DC-8D92-40B5-A681-3F1C48B3D842}" type="parTrans" cxnId="{72F8837A-CF12-4315-84D2-10673381A819}">
      <dgm:prSet/>
      <dgm:spPr/>
      <dgm:t>
        <a:bodyPr/>
        <a:lstStyle/>
        <a:p>
          <a:endParaRPr lang="en-US"/>
        </a:p>
      </dgm:t>
    </dgm:pt>
    <dgm:pt modelId="{D95BCE91-E9E2-42D4-9193-61869AFE78A9}" type="sibTrans" cxnId="{72F8837A-CF12-4315-84D2-10673381A819}">
      <dgm:prSet/>
      <dgm:spPr/>
      <dgm:t>
        <a:bodyPr/>
        <a:lstStyle/>
        <a:p>
          <a:endParaRPr lang="en-US"/>
        </a:p>
      </dgm:t>
    </dgm:pt>
    <dgm:pt modelId="{3338874B-E3B9-4080-A55B-BE1EA58F9385}" type="pres">
      <dgm:prSet presAssocID="{D22CC09D-A318-49ED-AA1C-1D8F123689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48E603-A41D-4EFF-A8F7-3C31B16CF85F}" type="pres">
      <dgm:prSet presAssocID="{4656EE85-F634-4C03-BB16-3DF05F4A9D71}" presName="parentText" presStyleLbl="node1" presStyleIdx="0" presStyleCnt="1" custLinFactNeighborY="-1650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CE10D1-8FEB-4541-A27E-FCE2CADEAA67}" type="presOf" srcId="{4656EE85-F634-4C03-BB16-3DF05F4A9D71}" destId="{0548E603-A41D-4EFF-A8F7-3C31B16CF85F}" srcOrd="0" destOrd="0" presId="urn:microsoft.com/office/officeart/2005/8/layout/vList2"/>
    <dgm:cxn modelId="{72F8837A-CF12-4315-84D2-10673381A819}" srcId="{D22CC09D-A318-49ED-AA1C-1D8F12368929}" destId="{4656EE85-F634-4C03-BB16-3DF05F4A9D71}" srcOrd="0" destOrd="0" parTransId="{259636DC-8D92-40B5-A681-3F1C48B3D842}" sibTransId="{D95BCE91-E9E2-42D4-9193-61869AFE78A9}"/>
    <dgm:cxn modelId="{A2D996C1-ED40-4CAD-BE57-F0E39B21ACF8}" type="presOf" srcId="{D22CC09D-A318-49ED-AA1C-1D8F12368929}" destId="{3338874B-E3B9-4080-A55B-BE1EA58F9385}" srcOrd="0" destOrd="0" presId="urn:microsoft.com/office/officeart/2005/8/layout/vList2"/>
    <dgm:cxn modelId="{4BAFB451-977B-4BCB-9E05-B32775CF68E1}" type="presParOf" srcId="{3338874B-E3B9-4080-A55B-BE1EA58F9385}" destId="{0548E603-A41D-4EFF-A8F7-3C31B16CF8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3CA246-DC27-46CC-BDD2-F7E44632D522}" type="doc">
      <dgm:prSet loTypeId="urn:microsoft.com/office/officeart/2008/layout/PictureStrips" loCatId="pictur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AFFD4D-D22C-4F5B-AF13-F4A02E0C180B}">
      <dgm:prSet phldrT="[Text]" custT="1"/>
      <dgm:spPr/>
      <dgm:t>
        <a:bodyPr/>
        <a:lstStyle/>
        <a:p>
          <a:r>
            <a:rPr lang="en-US" sz="3200" dirty="0" smtClean="0"/>
            <a:t>Result Oriented</a:t>
          </a:r>
          <a:endParaRPr lang="en-US" sz="3200" dirty="0"/>
        </a:p>
      </dgm:t>
    </dgm:pt>
    <dgm:pt modelId="{CB1CD0F4-A453-4BC0-89B4-7A4D7090D7AD}" type="parTrans" cxnId="{6BA7A97D-012D-42CF-8C11-E80AAAC04189}">
      <dgm:prSet/>
      <dgm:spPr/>
      <dgm:t>
        <a:bodyPr/>
        <a:lstStyle/>
        <a:p>
          <a:endParaRPr lang="en-US"/>
        </a:p>
      </dgm:t>
    </dgm:pt>
    <dgm:pt modelId="{69482287-668C-40F1-B9CB-7F2C7B3C0F45}" type="sibTrans" cxnId="{6BA7A97D-012D-42CF-8C11-E80AAAC04189}">
      <dgm:prSet/>
      <dgm:spPr/>
      <dgm:t>
        <a:bodyPr/>
        <a:lstStyle/>
        <a:p>
          <a:endParaRPr lang="en-US"/>
        </a:p>
      </dgm:t>
    </dgm:pt>
    <dgm:pt modelId="{684ECBA5-0CD2-48F6-BA71-518BCE009086}">
      <dgm:prSet phldrT="[Text]" custT="1"/>
      <dgm:spPr/>
      <dgm:t>
        <a:bodyPr/>
        <a:lstStyle/>
        <a:p>
          <a:r>
            <a:rPr lang="en-US" sz="3200" dirty="0" smtClean="0"/>
            <a:t>Specific time frame</a:t>
          </a:r>
          <a:endParaRPr lang="en-US" sz="3200" dirty="0"/>
        </a:p>
      </dgm:t>
    </dgm:pt>
    <dgm:pt modelId="{44D565C4-BD60-4EBC-9B36-2104D2651EEB}" type="parTrans" cxnId="{C78330E6-7FF4-4130-93E8-E0D8B4351303}">
      <dgm:prSet/>
      <dgm:spPr/>
      <dgm:t>
        <a:bodyPr/>
        <a:lstStyle/>
        <a:p>
          <a:endParaRPr lang="en-US"/>
        </a:p>
      </dgm:t>
    </dgm:pt>
    <dgm:pt modelId="{7BA3EB55-DE27-4B0F-BCCA-5A0964C75E1E}" type="sibTrans" cxnId="{C78330E6-7FF4-4130-93E8-E0D8B4351303}">
      <dgm:prSet/>
      <dgm:spPr/>
      <dgm:t>
        <a:bodyPr/>
        <a:lstStyle/>
        <a:p>
          <a:endParaRPr lang="en-US"/>
        </a:p>
      </dgm:t>
    </dgm:pt>
    <dgm:pt modelId="{CF46B529-9EB3-4A87-8925-49DD52B834F5}">
      <dgm:prSet phldrT="[Text]" custT="1"/>
      <dgm:spPr/>
      <dgm:t>
        <a:bodyPr/>
        <a:lstStyle/>
        <a:p>
          <a:r>
            <a:rPr lang="en-US" sz="3200" dirty="0" smtClean="0"/>
            <a:t>Goals that can be measured</a:t>
          </a:r>
          <a:endParaRPr lang="en-US" sz="3200" dirty="0"/>
        </a:p>
      </dgm:t>
    </dgm:pt>
    <dgm:pt modelId="{825914B2-AC4A-48A3-9DC8-8D4D737A01B7}" type="parTrans" cxnId="{6448FA71-206B-42DA-A76A-434EEB040420}">
      <dgm:prSet/>
      <dgm:spPr/>
      <dgm:t>
        <a:bodyPr/>
        <a:lstStyle/>
        <a:p>
          <a:endParaRPr lang="en-US"/>
        </a:p>
      </dgm:t>
    </dgm:pt>
    <dgm:pt modelId="{E2DB6A91-DDB2-442F-8738-5F7097965268}" type="sibTrans" cxnId="{6448FA71-206B-42DA-A76A-434EEB040420}">
      <dgm:prSet/>
      <dgm:spPr/>
      <dgm:t>
        <a:bodyPr/>
        <a:lstStyle/>
        <a:p>
          <a:endParaRPr lang="en-US"/>
        </a:p>
      </dgm:t>
    </dgm:pt>
    <dgm:pt modelId="{EDA7101E-097B-4E8A-9A33-CE68E7675734}">
      <dgm:prSet phldrT="[Text]" custT="1"/>
      <dgm:spPr/>
      <dgm:t>
        <a:bodyPr/>
        <a:lstStyle/>
        <a:p>
          <a:r>
            <a:rPr lang="en-US" sz="3200" dirty="0" smtClean="0"/>
            <a:t>Capacity building of project staff and recipients</a:t>
          </a:r>
          <a:endParaRPr lang="en-US" sz="3200" dirty="0"/>
        </a:p>
      </dgm:t>
    </dgm:pt>
    <dgm:pt modelId="{0DC5BCC8-4C3E-4DE9-9B86-39E51DD82219}" type="parTrans" cxnId="{BA4B1295-B55B-46BD-A1E7-C39D5A125DB9}">
      <dgm:prSet/>
      <dgm:spPr/>
      <dgm:t>
        <a:bodyPr/>
        <a:lstStyle/>
        <a:p>
          <a:endParaRPr lang="en-US"/>
        </a:p>
      </dgm:t>
    </dgm:pt>
    <dgm:pt modelId="{E2AA98C0-19FA-49E7-B459-76A4BB7B9EB2}" type="sibTrans" cxnId="{BA4B1295-B55B-46BD-A1E7-C39D5A125DB9}">
      <dgm:prSet/>
      <dgm:spPr/>
      <dgm:t>
        <a:bodyPr/>
        <a:lstStyle/>
        <a:p>
          <a:endParaRPr lang="en-US"/>
        </a:p>
      </dgm:t>
    </dgm:pt>
    <dgm:pt modelId="{6EF33C4D-8BA0-4A2E-9339-72BD5737CDC9}">
      <dgm:prSet phldrT="[Text]"/>
      <dgm:spPr/>
      <dgm:t>
        <a:bodyPr/>
        <a:lstStyle/>
        <a:p>
          <a:r>
            <a:rPr lang="en-US" sz="3600" dirty="0" smtClean="0"/>
            <a:t>Targeted recipients</a:t>
          </a:r>
          <a:endParaRPr lang="en-US" sz="3600" dirty="0"/>
        </a:p>
      </dgm:t>
    </dgm:pt>
    <dgm:pt modelId="{610CCBEC-F625-491C-A3F9-13167458B8D2}" type="parTrans" cxnId="{2A274BA9-E1DC-4B51-823F-DCAEE83FAB2B}">
      <dgm:prSet/>
      <dgm:spPr/>
      <dgm:t>
        <a:bodyPr/>
        <a:lstStyle/>
        <a:p>
          <a:endParaRPr lang="en-US"/>
        </a:p>
      </dgm:t>
    </dgm:pt>
    <dgm:pt modelId="{80B1E277-E2EE-459A-8885-AA8971F29AB0}" type="sibTrans" cxnId="{2A274BA9-E1DC-4B51-823F-DCAEE83FAB2B}">
      <dgm:prSet/>
      <dgm:spPr/>
      <dgm:t>
        <a:bodyPr/>
        <a:lstStyle/>
        <a:p>
          <a:endParaRPr lang="en-US"/>
        </a:p>
      </dgm:t>
    </dgm:pt>
    <dgm:pt modelId="{D87F6EA7-FA6D-4AFB-A253-894D8E03B3F3}">
      <dgm:prSet phldrT="[Text]"/>
      <dgm:spPr/>
      <dgm:t>
        <a:bodyPr/>
        <a:lstStyle/>
        <a:p>
          <a:endParaRPr lang="en-US" sz="3600" dirty="0"/>
        </a:p>
      </dgm:t>
    </dgm:pt>
    <dgm:pt modelId="{728BAF54-CF02-4799-BDC8-37F889CE0DF3}" type="sibTrans" cxnId="{D1E42481-D356-4DC6-AD5A-80302CEBB502}">
      <dgm:prSet/>
      <dgm:spPr/>
      <dgm:t>
        <a:bodyPr/>
        <a:lstStyle/>
        <a:p>
          <a:endParaRPr lang="en-US"/>
        </a:p>
      </dgm:t>
    </dgm:pt>
    <dgm:pt modelId="{2119A1DD-B447-472B-AED8-6ED48316CC47}" type="parTrans" cxnId="{D1E42481-D356-4DC6-AD5A-80302CEBB502}">
      <dgm:prSet/>
      <dgm:spPr/>
      <dgm:t>
        <a:bodyPr/>
        <a:lstStyle/>
        <a:p>
          <a:endParaRPr lang="en-US"/>
        </a:p>
      </dgm:t>
    </dgm:pt>
    <dgm:pt modelId="{66AFC9DF-F1F4-427F-AE0E-EE10826FBE47}">
      <dgm:prSet phldrT="[Text]" custT="1"/>
      <dgm:spPr/>
      <dgm:t>
        <a:bodyPr/>
        <a:lstStyle/>
        <a:p>
          <a:r>
            <a:rPr lang="en-US" sz="3200" dirty="0" smtClean="0"/>
            <a:t>Availability of funding</a:t>
          </a:r>
          <a:endParaRPr lang="en-US" sz="3200" dirty="0"/>
        </a:p>
      </dgm:t>
    </dgm:pt>
    <dgm:pt modelId="{5E22A9F7-ADA7-4790-B827-75E1F26D9409}" type="sibTrans" cxnId="{40B337CF-8931-4B3A-8093-55AD4697C8CC}">
      <dgm:prSet/>
      <dgm:spPr/>
      <dgm:t>
        <a:bodyPr/>
        <a:lstStyle/>
        <a:p>
          <a:endParaRPr lang="en-US"/>
        </a:p>
      </dgm:t>
    </dgm:pt>
    <dgm:pt modelId="{AFA9043E-67DD-4119-9533-3F39FB951549}" type="parTrans" cxnId="{40B337CF-8931-4B3A-8093-55AD4697C8CC}">
      <dgm:prSet/>
      <dgm:spPr/>
      <dgm:t>
        <a:bodyPr/>
        <a:lstStyle/>
        <a:p>
          <a:endParaRPr lang="en-US"/>
        </a:p>
      </dgm:t>
    </dgm:pt>
    <dgm:pt modelId="{7EC4E42C-4CDE-4362-998A-F0BD25183DB0}" type="pres">
      <dgm:prSet presAssocID="{693CA246-DC27-46CC-BDD2-F7E44632D5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D7D6EA-D475-42AD-AE25-1DF9902ED48D}" type="pres">
      <dgm:prSet presAssocID="{D87F6EA7-FA6D-4AFB-A253-894D8E03B3F3}" presName="composite" presStyleCnt="0"/>
      <dgm:spPr/>
      <dgm:t>
        <a:bodyPr/>
        <a:lstStyle/>
        <a:p>
          <a:endParaRPr lang="en-US"/>
        </a:p>
      </dgm:t>
    </dgm:pt>
    <dgm:pt modelId="{D9520F8C-DADA-475E-83C2-4A8E778B8DA0}" type="pres">
      <dgm:prSet presAssocID="{D87F6EA7-FA6D-4AFB-A253-894D8E03B3F3}" presName="rect1" presStyleLbl="trAlignAcc1" presStyleIdx="0" presStyleCnt="1" custScaleY="183980" custLinFactNeighborX="51" custLinFactNeighborY="-23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0FEE8F-7F08-4527-9D7C-2010BCD1B7C9}" type="pres">
      <dgm:prSet presAssocID="{D87F6EA7-FA6D-4AFB-A253-894D8E03B3F3}" presName="rect2" presStyleLbl="fgImgPlace1" presStyleIdx="0" presStyleCnt="1"/>
      <dgm:spPr/>
      <dgm:t>
        <a:bodyPr/>
        <a:lstStyle/>
        <a:p>
          <a:endParaRPr lang="en-US"/>
        </a:p>
      </dgm:t>
    </dgm:pt>
  </dgm:ptLst>
  <dgm:cxnLst>
    <dgm:cxn modelId="{40B337CF-8931-4B3A-8093-55AD4697C8CC}" srcId="{D87F6EA7-FA6D-4AFB-A253-894D8E03B3F3}" destId="{66AFC9DF-F1F4-427F-AE0E-EE10826FBE47}" srcOrd="0" destOrd="0" parTransId="{AFA9043E-67DD-4119-9533-3F39FB951549}" sibTransId="{5E22A9F7-ADA7-4790-B827-75E1F26D9409}"/>
    <dgm:cxn modelId="{BA4B1295-B55B-46BD-A1E7-C39D5A125DB9}" srcId="{D87F6EA7-FA6D-4AFB-A253-894D8E03B3F3}" destId="{EDA7101E-097B-4E8A-9A33-CE68E7675734}" srcOrd="4" destOrd="0" parTransId="{0DC5BCC8-4C3E-4DE9-9B86-39E51DD82219}" sibTransId="{E2AA98C0-19FA-49E7-B459-76A4BB7B9EB2}"/>
    <dgm:cxn modelId="{817CCE5A-C0EF-4E0A-8A05-DD4C1D2C4898}" type="presOf" srcId="{EDA7101E-097B-4E8A-9A33-CE68E7675734}" destId="{D9520F8C-DADA-475E-83C2-4A8E778B8DA0}" srcOrd="0" destOrd="5" presId="urn:microsoft.com/office/officeart/2008/layout/PictureStrips"/>
    <dgm:cxn modelId="{6448FA71-206B-42DA-A76A-434EEB040420}" srcId="{D87F6EA7-FA6D-4AFB-A253-894D8E03B3F3}" destId="{CF46B529-9EB3-4A87-8925-49DD52B834F5}" srcOrd="3" destOrd="0" parTransId="{825914B2-AC4A-48A3-9DC8-8D4D737A01B7}" sibTransId="{E2DB6A91-DDB2-442F-8738-5F7097965268}"/>
    <dgm:cxn modelId="{7C9AC608-9DDD-48B1-B8E7-8FCC560AC049}" type="presOf" srcId="{D87F6EA7-FA6D-4AFB-A253-894D8E03B3F3}" destId="{D9520F8C-DADA-475E-83C2-4A8E778B8DA0}" srcOrd="0" destOrd="0" presId="urn:microsoft.com/office/officeart/2008/layout/PictureStrips"/>
    <dgm:cxn modelId="{730CDE7A-6D50-4953-AB76-1F7401A0661A}" type="presOf" srcId="{66AFC9DF-F1F4-427F-AE0E-EE10826FBE47}" destId="{D9520F8C-DADA-475E-83C2-4A8E778B8DA0}" srcOrd="0" destOrd="1" presId="urn:microsoft.com/office/officeart/2008/layout/PictureStrips"/>
    <dgm:cxn modelId="{2A274BA9-E1DC-4B51-823F-DCAEE83FAB2B}" srcId="{D87F6EA7-FA6D-4AFB-A253-894D8E03B3F3}" destId="{6EF33C4D-8BA0-4A2E-9339-72BD5737CDC9}" srcOrd="5" destOrd="0" parTransId="{610CCBEC-F625-491C-A3F9-13167458B8D2}" sibTransId="{80B1E277-E2EE-459A-8885-AA8971F29AB0}"/>
    <dgm:cxn modelId="{C78330E6-7FF4-4130-93E8-E0D8B4351303}" srcId="{D87F6EA7-FA6D-4AFB-A253-894D8E03B3F3}" destId="{684ECBA5-0CD2-48F6-BA71-518BCE009086}" srcOrd="2" destOrd="0" parTransId="{44D565C4-BD60-4EBC-9B36-2104D2651EEB}" sibTransId="{7BA3EB55-DE27-4B0F-BCCA-5A0964C75E1E}"/>
    <dgm:cxn modelId="{972FBF60-2316-4C48-BA31-F555939CAA64}" type="presOf" srcId="{693CA246-DC27-46CC-BDD2-F7E44632D522}" destId="{7EC4E42C-4CDE-4362-998A-F0BD25183DB0}" srcOrd="0" destOrd="0" presId="urn:microsoft.com/office/officeart/2008/layout/PictureStrips"/>
    <dgm:cxn modelId="{D1E42481-D356-4DC6-AD5A-80302CEBB502}" srcId="{693CA246-DC27-46CC-BDD2-F7E44632D522}" destId="{D87F6EA7-FA6D-4AFB-A253-894D8E03B3F3}" srcOrd="0" destOrd="0" parTransId="{2119A1DD-B447-472B-AED8-6ED48316CC47}" sibTransId="{728BAF54-CF02-4799-BDC8-37F889CE0DF3}"/>
    <dgm:cxn modelId="{6BA7A97D-012D-42CF-8C11-E80AAAC04189}" srcId="{D87F6EA7-FA6D-4AFB-A253-894D8E03B3F3}" destId="{8FAFFD4D-D22C-4F5B-AF13-F4A02E0C180B}" srcOrd="1" destOrd="0" parTransId="{CB1CD0F4-A453-4BC0-89B4-7A4D7090D7AD}" sibTransId="{69482287-668C-40F1-B9CB-7F2C7B3C0F45}"/>
    <dgm:cxn modelId="{9BDFD2F0-3613-485F-86F0-E50A88FFE9CF}" type="presOf" srcId="{CF46B529-9EB3-4A87-8925-49DD52B834F5}" destId="{D9520F8C-DADA-475E-83C2-4A8E778B8DA0}" srcOrd="0" destOrd="4" presId="urn:microsoft.com/office/officeart/2008/layout/PictureStrips"/>
    <dgm:cxn modelId="{1E180A72-2899-468A-9EFE-CB9B9400F3AB}" type="presOf" srcId="{8FAFFD4D-D22C-4F5B-AF13-F4A02E0C180B}" destId="{D9520F8C-DADA-475E-83C2-4A8E778B8DA0}" srcOrd="0" destOrd="2" presId="urn:microsoft.com/office/officeart/2008/layout/PictureStrips"/>
    <dgm:cxn modelId="{1AE1EBF4-4F38-428D-8FF0-2457316F623D}" type="presOf" srcId="{6EF33C4D-8BA0-4A2E-9339-72BD5737CDC9}" destId="{D9520F8C-DADA-475E-83C2-4A8E778B8DA0}" srcOrd="0" destOrd="6" presId="urn:microsoft.com/office/officeart/2008/layout/PictureStrips"/>
    <dgm:cxn modelId="{A56FAB0A-0213-4FCE-82AF-0ACFCB0E9785}" type="presOf" srcId="{684ECBA5-0CD2-48F6-BA71-518BCE009086}" destId="{D9520F8C-DADA-475E-83C2-4A8E778B8DA0}" srcOrd="0" destOrd="3" presId="urn:microsoft.com/office/officeart/2008/layout/PictureStrips"/>
    <dgm:cxn modelId="{2F18C4AD-32D4-44E8-9DA3-6E84091BB55A}" type="presParOf" srcId="{7EC4E42C-4CDE-4362-998A-F0BD25183DB0}" destId="{13D7D6EA-D475-42AD-AE25-1DF9902ED48D}" srcOrd="0" destOrd="0" presId="urn:microsoft.com/office/officeart/2008/layout/PictureStrips"/>
    <dgm:cxn modelId="{1A54949A-3AE1-44E2-AA88-E975C35E1F1E}" type="presParOf" srcId="{13D7D6EA-D475-42AD-AE25-1DF9902ED48D}" destId="{D9520F8C-DADA-475E-83C2-4A8E778B8DA0}" srcOrd="0" destOrd="0" presId="urn:microsoft.com/office/officeart/2008/layout/PictureStrips"/>
    <dgm:cxn modelId="{652D56B4-E0D7-435D-81FF-1F80F55A4E13}" type="presParOf" srcId="{13D7D6EA-D475-42AD-AE25-1DF9902ED48D}" destId="{B70FEE8F-7F08-4527-9D7C-2010BCD1B7C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5C5AD5-4710-4ADB-932C-43D5A99C1D4E}" type="doc">
      <dgm:prSet loTypeId="urn:diagrams.loki3.com/Bracket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F56D29-C48E-42F1-B58F-3C76019FA1DB}">
      <dgm:prSet phldrT="[Text]" phldr="1"/>
      <dgm:spPr/>
      <dgm:t>
        <a:bodyPr/>
        <a:lstStyle/>
        <a:p>
          <a:endParaRPr lang="en-US"/>
        </a:p>
      </dgm:t>
    </dgm:pt>
    <dgm:pt modelId="{6846820A-7A87-46DA-980A-7C27FDAF972E}" type="parTrans" cxnId="{D1848939-9CAC-4780-8430-828CA570AA20}">
      <dgm:prSet/>
      <dgm:spPr/>
      <dgm:t>
        <a:bodyPr/>
        <a:lstStyle/>
        <a:p>
          <a:endParaRPr lang="en-US"/>
        </a:p>
      </dgm:t>
    </dgm:pt>
    <dgm:pt modelId="{DA351710-2571-4845-92A7-EE79C86BF9A2}" type="sibTrans" cxnId="{D1848939-9CAC-4780-8430-828CA570AA20}">
      <dgm:prSet/>
      <dgm:spPr/>
      <dgm:t>
        <a:bodyPr/>
        <a:lstStyle/>
        <a:p>
          <a:endParaRPr lang="en-US"/>
        </a:p>
      </dgm:t>
    </dgm:pt>
    <dgm:pt modelId="{FF86CAF9-BF37-4618-A3B0-C62AD5544DEE}">
      <dgm:prSet phldrT="[Text]" custT="1"/>
      <dgm:spPr/>
      <dgm:t>
        <a:bodyPr/>
        <a:lstStyle/>
        <a:p>
          <a:pPr algn="ctr"/>
          <a:r>
            <a:rPr lang="en-US" sz="2800" dirty="0" smtClean="0"/>
            <a:t>Stunting is at 40%</a:t>
          </a:r>
          <a:endParaRPr lang="en-US" sz="2800" dirty="0"/>
        </a:p>
      </dgm:t>
    </dgm:pt>
    <dgm:pt modelId="{D40A0C06-8792-473B-8CE8-4A60C1A0C9AD}" type="parTrans" cxnId="{42813F12-DDF7-43A4-AEAC-4E21F18776CB}">
      <dgm:prSet/>
      <dgm:spPr/>
      <dgm:t>
        <a:bodyPr/>
        <a:lstStyle/>
        <a:p>
          <a:endParaRPr lang="en-US"/>
        </a:p>
      </dgm:t>
    </dgm:pt>
    <dgm:pt modelId="{153B80F3-9008-49F5-ACD1-AD26E334DE9C}" type="sibTrans" cxnId="{42813F12-DDF7-43A4-AEAC-4E21F18776CB}">
      <dgm:prSet/>
      <dgm:spPr/>
      <dgm:t>
        <a:bodyPr/>
        <a:lstStyle/>
        <a:p>
          <a:endParaRPr lang="en-US"/>
        </a:p>
      </dgm:t>
    </dgm:pt>
    <dgm:pt modelId="{6AB0BCAE-86B2-422D-AAEF-574EDC6A1BDF}">
      <dgm:prSet custT="1"/>
      <dgm:spPr/>
      <dgm:t>
        <a:bodyPr/>
        <a:lstStyle/>
        <a:p>
          <a:r>
            <a:rPr lang="en-US" sz="4000" dirty="0" smtClean="0"/>
            <a:t>Are the interventions having any significant impact on food and nutrition security?</a:t>
          </a:r>
        </a:p>
      </dgm:t>
    </dgm:pt>
    <dgm:pt modelId="{A9829CE0-FD79-435F-88EF-CC4FFB3EDDD0}" type="parTrans" cxnId="{9E409CA4-5600-4DB7-936A-5F92AE561B25}">
      <dgm:prSet/>
      <dgm:spPr/>
      <dgm:t>
        <a:bodyPr/>
        <a:lstStyle/>
        <a:p>
          <a:endParaRPr lang="en-US"/>
        </a:p>
      </dgm:t>
    </dgm:pt>
    <dgm:pt modelId="{44684FD0-FCC4-4A92-BA79-530FC12EC9B9}" type="sibTrans" cxnId="{9E409CA4-5600-4DB7-936A-5F92AE561B25}">
      <dgm:prSet/>
      <dgm:spPr/>
      <dgm:t>
        <a:bodyPr/>
        <a:lstStyle/>
        <a:p>
          <a:endParaRPr lang="en-US"/>
        </a:p>
      </dgm:t>
    </dgm:pt>
    <dgm:pt modelId="{ABE06E6A-1286-4372-A8B7-ADA1EEA0C5EB}">
      <dgm:prSet custT="1"/>
      <dgm:spPr/>
      <dgm:t>
        <a:bodyPr/>
        <a:lstStyle/>
        <a:p>
          <a:pPr algn="ctr"/>
          <a:r>
            <a:rPr lang="en-US" altLang="en-US" sz="2800" dirty="0" smtClean="0">
              <a:ea typeface="ＭＳ Ｐゴシック" panose="020B0600070205080204" pitchFamily="34" charset="-128"/>
            </a:rPr>
            <a:t>Zambia moved from 45.8% (2000-02) to 48% (2013-14)</a:t>
          </a:r>
          <a:endParaRPr lang="en-US" sz="2800" dirty="0" smtClean="0"/>
        </a:p>
      </dgm:t>
    </dgm:pt>
    <dgm:pt modelId="{4D0D5CFE-A273-4D3E-9134-6795A4B87A1E}" type="parTrans" cxnId="{F7E2DDEF-DB2E-4DA9-9093-944AE9A67934}">
      <dgm:prSet/>
      <dgm:spPr/>
      <dgm:t>
        <a:bodyPr/>
        <a:lstStyle/>
        <a:p>
          <a:endParaRPr lang="en-US"/>
        </a:p>
      </dgm:t>
    </dgm:pt>
    <dgm:pt modelId="{B31DA771-9CBA-47AE-9DEE-7FAE0382F51E}" type="sibTrans" cxnId="{F7E2DDEF-DB2E-4DA9-9093-944AE9A67934}">
      <dgm:prSet/>
      <dgm:spPr/>
      <dgm:t>
        <a:bodyPr/>
        <a:lstStyle/>
        <a:p>
          <a:endParaRPr lang="en-US"/>
        </a:p>
      </dgm:t>
    </dgm:pt>
    <dgm:pt modelId="{8B0813FC-5420-43C3-A118-C70280D93011}">
      <dgm:prSet custT="1"/>
      <dgm:spPr/>
      <dgm:t>
        <a:bodyPr/>
        <a:lstStyle/>
        <a:p>
          <a:pPr algn="ctr"/>
          <a:r>
            <a:rPr lang="en-US" sz="2800" dirty="0" smtClean="0"/>
            <a:t>Rural poverty around 74%</a:t>
          </a:r>
          <a:endParaRPr lang="en-US" sz="2800" dirty="0"/>
        </a:p>
      </dgm:t>
    </dgm:pt>
    <dgm:pt modelId="{7CB7370C-CB61-46D1-98B5-D442989C23A6}" type="parTrans" cxnId="{1B91053D-01DF-4F4D-B735-5A05B961BBA8}">
      <dgm:prSet/>
      <dgm:spPr/>
      <dgm:t>
        <a:bodyPr/>
        <a:lstStyle/>
        <a:p>
          <a:endParaRPr lang="en-US"/>
        </a:p>
      </dgm:t>
    </dgm:pt>
    <dgm:pt modelId="{C0E11900-B729-402A-B5BF-C20306C0511E}" type="sibTrans" cxnId="{1B91053D-01DF-4F4D-B735-5A05B961BBA8}">
      <dgm:prSet/>
      <dgm:spPr/>
      <dgm:t>
        <a:bodyPr/>
        <a:lstStyle/>
        <a:p>
          <a:endParaRPr lang="en-US"/>
        </a:p>
      </dgm:t>
    </dgm:pt>
    <dgm:pt modelId="{9AAE55F5-088C-42BB-99CF-61BF0C2BBFF8}">
      <dgm:prSet phldrT="[Text]" phldr="1"/>
      <dgm:spPr/>
      <dgm:t>
        <a:bodyPr/>
        <a:lstStyle/>
        <a:p>
          <a:endParaRPr lang="en-US" dirty="0"/>
        </a:p>
      </dgm:t>
    </dgm:pt>
    <dgm:pt modelId="{3D1BE998-B167-42ED-B897-44BED0F57EDF}" type="sibTrans" cxnId="{36C48682-6C5E-48D1-AD11-260FEE5514EE}">
      <dgm:prSet/>
      <dgm:spPr/>
      <dgm:t>
        <a:bodyPr/>
        <a:lstStyle/>
        <a:p>
          <a:endParaRPr lang="en-US"/>
        </a:p>
      </dgm:t>
    </dgm:pt>
    <dgm:pt modelId="{6E6ACBFA-45C1-418C-ADD4-584E4E92A5A9}" type="parTrans" cxnId="{36C48682-6C5E-48D1-AD11-260FEE5514EE}">
      <dgm:prSet/>
      <dgm:spPr/>
      <dgm:t>
        <a:bodyPr/>
        <a:lstStyle/>
        <a:p>
          <a:endParaRPr lang="en-US"/>
        </a:p>
      </dgm:t>
    </dgm:pt>
    <dgm:pt modelId="{445188C7-F213-4717-97C8-8AEC4D4A4141}" type="pres">
      <dgm:prSet presAssocID="{EE5C5AD5-4710-4ADB-932C-43D5A99C1D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43EC19-CECF-4821-AAE0-856E06CD8EAA}" type="pres">
      <dgm:prSet presAssocID="{9AAE55F5-088C-42BB-99CF-61BF0C2BBFF8}" presName="linNode" presStyleCnt="0"/>
      <dgm:spPr/>
    </dgm:pt>
    <dgm:pt modelId="{423E340F-87A5-4925-9A00-1F69DFB43EB5}" type="pres">
      <dgm:prSet presAssocID="{9AAE55F5-088C-42BB-99CF-61BF0C2BBFF8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576EB1-0ADF-4ED3-9969-939DE8A27DE0}" type="pres">
      <dgm:prSet presAssocID="{9AAE55F5-088C-42BB-99CF-61BF0C2BBFF8}" presName="bracket" presStyleLbl="parChTrans1D1" presStyleIdx="0" presStyleCnt="2"/>
      <dgm:spPr>
        <a:ln>
          <a:noFill/>
        </a:ln>
      </dgm:spPr>
    </dgm:pt>
    <dgm:pt modelId="{9F36036C-E3F5-496F-87A9-48AB3BFB86E8}" type="pres">
      <dgm:prSet presAssocID="{9AAE55F5-088C-42BB-99CF-61BF0C2BBFF8}" presName="spH" presStyleCnt="0"/>
      <dgm:spPr/>
    </dgm:pt>
    <dgm:pt modelId="{285ED4F8-DE70-4D93-A82F-EFEB3305A2BC}" type="pres">
      <dgm:prSet presAssocID="{9AAE55F5-088C-42BB-99CF-61BF0C2BBFF8}" presName="desTx" presStyleLbl="node1" presStyleIdx="0" presStyleCnt="2" custScaleX="321655" custLinFactX="-21584" custLinFactNeighborX="-100000" custLinFactNeighborY="-984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558D5-19F3-48D2-8FC1-8E0BB9B58896}" type="pres">
      <dgm:prSet presAssocID="{3D1BE998-B167-42ED-B897-44BED0F57EDF}" presName="spV" presStyleCnt="0"/>
      <dgm:spPr/>
    </dgm:pt>
    <dgm:pt modelId="{9A5E0264-7615-4458-B3F0-9CF4EDC1A3FE}" type="pres">
      <dgm:prSet presAssocID="{67F56D29-C48E-42F1-B58F-3C76019FA1DB}" presName="linNode" presStyleCnt="0"/>
      <dgm:spPr/>
    </dgm:pt>
    <dgm:pt modelId="{EBF2A4B1-58AB-4069-9BD3-1FF5EEB9F92C}" type="pres">
      <dgm:prSet presAssocID="{67F56D29-C48E-42F1-B58F-3C76019FA1DB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4F6C3-386F-44A8-8B12-B7FC68F23C49}" type="pres">
      <dgm:prSet presAssocID="{67F56D29-C48E-42F1-B58F-3C76019FA1DB}" presName="bracket" presStyleLbl="parChTrans1D1" presStyleIdx="1" presStyleCnt="2"/>
      <dgm:spPr>
        <a:ln>
          <a:noFill/>
        </a:ln>
      </dgm:spPr>
    </dgm:pt>
    <dgm:pt modelId="{CACD9765-DBEF-4AA5-BF0A-E9459555567B}" type="pres">
      <dgm:prSet presAssocID="{67F56D29-C48E-42F1-B58F-3C76019FA1DB}" presName="spH" presStyleCnt="0"/>
      <dgm:spPr/>
    </dgm:pt>
    <dgm:pt modelId="{1718A5AD-C048-418B-91DB-61405D9FAFA7}" type="pres">
      <dgm:prSet presAssocID="{67F56D29-C48E-42F1-B58F-3C76019FA1DB}" presName="desTx" presStyleLbl="node1" presStyleIdx="1" presStyleCnt="2" custScaleX="676041" custLinFactX="-23693" custLinFactNeighborX="-100000" custLinFactNeighborY="52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BE17BE-2E82-4188-83CF-E3A985C6967A}" type="presOf" srcId="{ABE06E6A-1286-4372-A8B7-ADA1EEA0C5EB}" destId="{1718A5AD-C048-418B-91DB-61405D9FAFA7}" srcOrd="0" destOrd="1" presId="urn:diagrams.loki3.com/BracketList"/>
    <dgm:cxn modelId="{9E409CA4-5600-4DB7-936A-5F92AE561B25}" srcId="{9AAE55F5-088C-42BB-99CF-61BF0C2BBFF8}" destId="{6AB0BCAE-86B2-422D-AAEF-574EDC6A1BDF}" srcOrd="0" destOrd="0" parTransId="{A9829CE0-FD79-435F-88EF-CC4FFB3EDDD0}" sibTransId="{44684FD0-FCC4-4A92-BA79-530FC12EC9B9}"/>
    <dgm:cxn modelId="{DE4773E0-571C-46B9-B895-42C8A76ADD66}" type="presOf" srcId="{9AAE55F5-088C-42BB-99CF-61BF0C2BBFF8}" destId="{423E340F-87A5-4925-9A00-1F69DFB43EB5}" srcOrd="0" destOrd="0" presId="urn:diagrams.loki3.com/BracketList"/>
    <dgm:cxn modelId="{42813F12-DDF7-43A4-AEAC-4E21F18776CB}" srcId="{67F56D29-C48E-42F1-B58F-3C76019FA1DB}" destId="{FF86CAF9-BF37-4618-A3B0-C62AD5544DEE}" srcOrd="0" destOrd="0" parTransId="{D40A0C06-8792-473B-8CE8-4A60C1A0C9AD}" sibTransId="{153B80F3-9008-49F5-ACD1-AD26E334DE9C}"/>
    <dgm:cxn modelId="{D1848939-9CAC-4780-8430-828CA570AA20}" srcId="{EE5C5AD5-4710-4ADB-932C-43D5A99C1D4E}" destId="{67F56D29-C48E-42F1-B58F-3C76019FA1DB}" srcOrd="1" destOrd="0" parTransId="{6846820A-7A87-46DA-980A-7C27FDAF972E}" sibTransId="{DA351710-2571-4845-92A7-EE79C86BF9A2}"/>
    <dgm:cxn modelId="{F7E2DDEF-DB2E-4DA9-9093-944AE9A67934}" srcId="{67F56D29-C48E-42F1-B58F-3C76019FA1DB}" destId="{ABE06E6A-1286-4372-A8B7-ADA1EEA0C5EB}" srcOrd="1" destOrd="0" parTransId="{4D0D5CFE-A273-4D3E-9134-6795A4B87A1E}" sibTransId="{B31DA771-9CBA-47AE-9DEE-7FAE0382F51E}"/>
    <dgm:cxn modelId="{1B91053D-01DF-4F4D-B735-5A05B961BBA8}" srcId="{67F56D29-C48E-42F1-B58F-3C76019FA1DB}" destId="{8B0813FC-5420-43C3-A118-C70280D93011}" srcOrd="2" destOrd="0" parTransId="{7CB7370C-CB61-46D1-98B5-D442989C23A6}" sibTransId="{C0E11900-B729-402A-B5BF-C20306C0511E}"/>
    <dgm:cxn modelId="{3BF34A6C-6D4F-43DD-ADF7-A7EFEECEB8A0}" type="presOf" srcId="{8B0813FC-5420-43C3-A118-C70280D93011}" destId="{1718A5AD-C048-418B-91DB-61405D9FAFA7}" srcOrd="0" destOrd="2" presId="urn:diagrams.loki3.com/BracketList"/>
    <dgm:cxn modelId="{5A1705EF-72E6-421E-9B0E-26C975C56809}" type="presOf" srcId="{67F56D29-C48E-42F1-B58F-3C76019FA1DB}" destId="{EBF2A4B1-58AB-4069-9BD3-1FF5EEB9F92C}" srcOrd="0" destOrd="0" presId="urn:diagrams.loki3.com/BracketList"/>
    <dgm:cxn modelId="{BEB7D151-62F1-4BF4-9DF6-7A7BA566EC92}" type="presOf" srcId="{6AB0BCAE-86B2-422D-AAEF-574EDC6A1BDF}" destId="{285ED4F8-DE70-4D93-A82F-EFEB3305A2BC}" srcOrd="0" destOrd="0" presId="urn:diagrams.loki3.com/BracketList"/>
    <dgm:cxn modelId="{961534E4-9CA0-4A3C-8792-48BA5D2DD99F}" type="presOf" srcId="{FF86CAF9-BF37-4618-A3B0-C62AD5544DEE}" destId="{1718A5AD-C048-418B-91DB-61405D9FAFA7}" srcOrd="0" destOrd="0" presId="urn:diagrams.loki3.com/BracketList"/>
    <dgm:cxn modelId="{75026157-6839-47E8-A3A9-FC2E616CC681}" type="presOf" srcId="{EE5C5AD5-4710-4ADB-932C-43D5A99C1D4E}" destId="{445188C7-F213-4717-97C8-8AEC4D4A4141}" srcOrd="0" destOrd="0" presId="urn:diagrams.loki3.com/BracketList"/>
    <dgm:cxn modelId="{36C48682-6C5E-48D1-AD11-260FEE5514EE}" srcId="{EE5C5AD5-4710-4ADB-932C-43D5A99C1D4E}" destId="{9AAE55F5-088C-42BB-99CF-61BF0C2BBFF8}" srcOrd="0" destOrd="0" parTransId="{6E6ACBFA-45C1-418C-ADD4-584E4E92A5A9}" sibTransId="{3D1BE998-B167-42ED-B897-44BED0F57EDF}"/>
    <dgm:cxn modelId="{642CE50F-6FC6-4B17-A473-60E67363C221}" type="presParOf" srcId="{445188C7-F213-4717-97C8-8AEC4D4A4141}" destId="{B443EC19-CECF-4821-AAE0-856E06CD8EAA}" srcOrd="0" destOrd="0" presId="urn:diagrams.loki3.com/BracketList"/>
    <dgm:cxn modelId="{21D3AD26-E57C-4E7C-A551-570BEEF24031}" type="presParOf" srcId="{B443EC19-CECF-4821-AAE0-856E06CD8EAA}" destId="{423E340F-87A5-4925-9A00-1F69DFB43EB5}" srcOrd="0" destOrd="0" presId="urn:diagrams.loki3.com/BracketList"/>
    <dgm:cxn modelId="{923D835B-1D79-4177-8DD3-B501227D52DA}" type="presParOf" srcId="{B443EC19-CECF-4821-AAE0-856E06CD8EAA}" destId="{23576EB1-0ADF-4ED3-9969-939DE8A27DE0}" srcOrd="1" destOrd="0" presId="urn:diagrams.loki3.com/BracketList"/>
    <dgm:cxn modelId="{E2A9D702-BC94-4483-8E96-211A25547568}" type="presParOf" srcId="{B443EC19-CECF-4821-AAE0-856E06CD8EAA}" destId="{9F36036C-E3F5-496F-87A9-48AB3BFB86E8}" srcOrd="2" destOrd="0" presId="urn:diagrams.loki3.com/BracketList"/>
    <dgm:cxn modelId="{BA44BC62-7AC7-45AB-AE56-7A9B7194557A}" type="presParOf" srcId="{B443EC19-CECF-4821-AAE0-856E06CD8EAA}" destId="{285ED4F8-DE70-4D93-A82F-EFEB3305A2BC}" srcOrd="3" destOrd="0" presId="urn:diagrams.loki3.com/BracketList"/>
    <dgm:cxn modelId="{A3CAADB9-F8BD-4350-87D5-DB63CF7AF67A}" type="presParOf" srcId="{445188C7-F213-4717-97C8-8AEC4D4A4141}" destId="{D3F558D5-19F3-48D2-8FC1-8E0BB9B58896}" srcOrd="1" destOrd="0" presId="urn:diagrams.loki3.com/BracketList"/>
    <dgm:cxn modelId="{93942D46-8424-40D6-BEE5-CEC21438E03B}" type="presParOf" srcId="{445188C7-F213-4717-97C8-8AEC4D4A4141}" destId="{9A5E0264-7615-4458-B3F0-9CF4EDC1A3FE}" srcOrd="2" destOrd="0" presId="urn:diagrams.loki3.com/BracketList"/>
    <dgm:cxn modelId="{75B27BD4-B574-4750-821E-CCBF62102BC1}" type="presParOf" srcId="{9A5E0264-7615-4458-B3F0-9CF4EDC1A3FE}" destId="{EBF2A4B1-58AB-4069-9BD3-1FF5EEB9F92C}" srcOrd="0" destOrd="0" presId="urn:diagrams.loki3.com/BracketList"/>
    <dgm:cxn modelId="{97CEA58B-4B36-4FE6-B119-95A7E4E7F57F}" type="presParOf" srcId="{9A5E0264-7615-4458-B3F0-9CF4EDC1A3FE}" destId="{4194F6C3-386F-44A8-8B12-B7FC68F23C49}" srcOrd="1" destOrd="0" presId="urn:diagrams.loki3.com/BracketList"/>
    <dgm:cxn modelId="{B9E3C338-55C9-4436-AF78-DBD933816112}" type="presParOf" srcId="{9A5E0264-7615-4458-B3F0-9CF4EDC1A3FE}" destId="{CACD9765-DBEF-4AA5-BF0A-E9459555567B}" srcOrd="2" destOrd="0" presId="urn:diagrams.loki3.com/BracketList"/>
    <dgm:cxn modelId="{6A61F88C-0FBC-455E-9234-12562AB3E84F}" type="presParOf" srcId="{9A5E0264-7615-4458-B3F0-9CF4EDC1A3FE}" destId="{1718A5AD-C048-418B-91DB-61405D9FAFA7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45D7669-8C2A-46AF-8DC3-C420B87DB297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A0F2D9A-EE05-4B49-8D4D-8F02542B3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14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1BBF8E-FF76-4282-9C38-8B61FCB17711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347D7AA-1488-46D1-A3EB-86D4C599F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74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FA52AE-6210-4EB1-9322-F02475003E80}" type="slidenum">
              <a:rPr lang="en-US" smtClean="0"/>
              <a:pPr/>
              <a:t>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27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 sz="20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FA293C1-6EB9-4808-A7F9-A2CE4C1E7194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8CF0EF-83B4-487D-8025-0C0A899E0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4419600" y="6416675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6D662F0-900D-4E82-A475-D5F59CA09F96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3810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66A6-A784-4306-A77C-E9F06C4CE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6C7F81F-F835-49C8-B245-438B867BFADB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A43E7-CC20-4F6A-BE95-2A3DF62ED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4419600" y="6416675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91764AEE-5F0F-4CC1-AD3D-65CCB0F66301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3810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6FC1-BC11-47AA-AB20-8DEB9F05E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419600" y="6416675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D4AB78C-CA96-4A8C-B824-A6AD2A8F9748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8ED8B7DD-FF67-4463-8C7C-E98ACFD79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416675"/>
            <a:ext cx="3810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4419600" y="6416675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A4CC7F68-7F26-44A2-9EDE-C4054FC6439B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3810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3D58-1F0E-494C-85D6-C38804194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4419600" y="6416675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8E53F77-C0A7-4BDB-A7BA-D71A05840818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3810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604A-2108-4E41-B7F9-3D0EDEB42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>
          <a:xfrm>
            <a:off x="4419600" y="6416675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DCC664D-C893-4192-93E3-3E0BB85EEC3E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3810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4181-48F9-41AE-9C15-F70BFB9E7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419600" y="6416675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5E00F7A-2DF1-438B-B7C9-C003778291A8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3810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C5A675F-2D87-4C1C-B69E-2D78C10DD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4419600" y="6416675"/>
            <a:ext cx="3657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97E76D9-5BBF-4477-ACDA-CF5D6FDDA8F3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3810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6E120-7F3E-4A98-966C-668C73AF8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0CFD8B48-95F4-403B-8038-BCFD54445691}" type="datetime1">
              <a:rPr lang="en-US"/>
              <a:pPr>
                <a:defRPr/>
              </a:pPr>
              <a:t>3/2/2016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FFDD5E6F-057C-4A67-ACF1-A13446BB22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itchFamily="34" charset="0"/>
              </a:defRPr>
            </a:lvl1pPr>
          </a:lstStyle>
          <a:p>
            <a:pPr>
              <a:defRPr/>
            </a:pPr>
            <a:fld id="{10D07E5C-A767-4D22-B574-B529F3624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9" descr="IAPRI Secondary2_COLOR_cropped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077200" y="6248400"/>
            <a:ext cx="8985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Box 1"/>
          <p:cNvSpPr txBox="1">
            <a:spLocks noChangeArrowheads="1"/>
          </p:cNvSpPr>
          <p:nvPr/>
        </p:nvSpPr>
        <p:spPr bwMode="auto">
          <a:xfrm>
            <a:off x="4191000" y="6400800"/>
            <a:ext cx="3886200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400" dirty="0" smtClean="0">
                <a:solidFill>
                  <a:schemeClr val="tx2"/>
                </a:solidFill>
                <a:latin typeface="High Tower Text" charset="0"/>
                <a:cs typeface="High Tower Text" charset="0"/>
              </a:rPr>
              <a:t>Indaba Agricultural Policy Research Institute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65" charset="-18"/>
          <a:ea typeface="ＭＳ Ｐゴシック" pitchFamily="-65" charset="-128"/>
          <a:cs typeface="ＭＳ Ｐゴシック" pitchFamily="-6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65" charset="-18"/>
          <a:ea typeface="ＭＳ Ｐゴシック" pitchFamily="-65" charset="-128"/>
          <a:cs typeface="ＭＳ Ｐゴシック" pitchFamily="-6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65" charset="-18"/>
          <a:ea typeface="ＭＳ Ｐゴシック" pitchFamily="-65" charset="-128"/>
          <a:cs typeface="ＭＳ Ｐゴシック" pitchFamily="-6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65" charset="-18"/>
          <a:ea typeface="ＭＳ Ｐゴシック" pitchFamily="-65" charset="-128"/>
          <a:cs typeface="ＭＳ Ｐゴシック" pitchFamily="-65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115000"/>
        <a:buFont typeface="Wingdings" pitchFamily="2" charset="2"/>
        <a:buChar char="§"/>
        <a:defRPr sz="29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77863" indent="-3111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3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5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81800" cy="685800"/>
          </a:xfrm>
        </p:spPr>
        <p:txBody>
          <a:bodyPr/>
          <a:lstStyle/>
          <a:p>
            <a:pPr algn="ctr">
              <a:defRPr/>
            </a:pPr>
            <a:r>
              <a:rPr lang="en-US" sz="2000" cap="small" dirty="0" smtClean="0">
                <a:latin typeface="High Tower Text"/>
                <a:ea typeface="ＭＳ Ｐゴシック" pitchFamily="-65" charset="-128"/>
                <a:cs typeface="High Tower Text"/>
              </a:rPr>
              <a:t>Indaba Agricultural Policy Research Institute</a:t>
            </a:r>
            <a:endParaRPr lang="en-US" sz="2000" cap="small" dirty="0">
              <a:latin typeface="High Tower Text"/>
              <a:ea typeface="ＭＳ Ｐゴシック" pitchFamily="-65" charset="-128"/>
              <a:cs typeface="High Tower Text"/>
            </a:endParaRP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1037442" y="4207323"/>
            <a:ext cx="707863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n-US" b="1" dirty="0" smtClean="0">
              <a:solidFill>
                <a:schemeClr val="tx2"/>
              </a:solidFill>
              <a:latin typeface="High Tower Text" pitchFamily="18" charset="0"/>
            </a:endParaRP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High Tower Text" pitchFamily="18" charset="0"/>
            </a:endParaRP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High Tower Text" pitchFamily="18" charset="0"/>
              </a:rPr>
              <a:t>Rhoda Mofya-Mukuka</a:t>
            </a: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High Tower Text" pitchFamily="18" charset="0"/>
            </a:endParaRPr>
          </a:p>
          <a:p>
            <a:pPr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n-US" b="1" dirty="0" smtClean="0">
                <a:solidFill>
                  <a:schemeClr val="tx2"/>
                </a:solidFill>
                <a:latin typeface="High Tower Text" pitchFamily="18" charset="0"/>
              </a:rPr>
              <a:t>Presented at A Policy Dialogue on Food and Nutrition Situation in Zambia. December 2015. Lusaka.</a:t>
            </a:r>
            <a:endParaRPr lang="en-US" b="1" dirty="0">
              <a:solidFill>
                <a:schemeClr val="tx2"/>
              </a:solidFill>
              <a:latin typeface="High Tower Text" pitchFamily="18" charset="0"/>
            </a:endParaRPr>
          </a:p>
        </p:txBody>
      </p:sp>
      <p:pic>
        <p:nvPicPr>
          <p:cNvPr id="13316" name="Picture 4" descr="IAPRI Secondary1_COLOR.jpg"/>
          <p:cNvPicPr>
            <a:picLocks noChangeAspect="1"/>
          </p:cNvPicPr>
          <p:nvPr/>
        </p:nvPicPr>
        <p:blipFill>
          <a:blip r:embed="rId3"/>
          <a:srcRect l="10593" t="12003" r="11823" b="13997"/>
          <a:stretch>
            <a:fillRect/>
          </a:stretch>
        </p:blipFill>
        <p:spPr bwMode="auto">
          <a:xfrm>
            <a:off x="2762250" y="41275"/>
            <a:ext cx="3629025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7"/>
          <p:cNvSpPr txBox="1">
            <a:spLocks/>
          </p:cNvSpPr>
          <p:nvPr/>
        </p:nvSpPr>
        <p:spPr bwMode="auto">
          <a:xfrm>
            <a:off x="381001" y="3306235"/>
            <a:ext cx="8239124" cy="738981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 cap="all" baseline="0">
                <a:solidFill>
                  <a:schemeClr val="tx2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Sans" charset="0"/>
                <a:ea typeface="ＭＳ Ｐゴシック" pitchFamily="-65" charset="-128"/>
                <a:cs typeface="ＭＳ Ｐゴシック" pitchFamily="-65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Sans" charset="0"/>
                <a:ea typeface="ＭＳ Ｐゴシック" pitchFamily="-65" charset="-128"/>
                <a:cs typeface="ＭＳ Ｐゴシック" pitchFamily="-65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Sans" charset="0"/>
                <a:ea typeface="ＭＳ Ｐゴシック" pitchFamily="-65" charset="-128"/>
                <a:cs typeface="ＭＳ Ｐゴシック" pitchFamily="-65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Sans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65" charset="-18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65" charset="-18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65" charset="-18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65" charset="-18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>
              <a:defRPr/>
            </a:pPr>
            <a:r>
              <a:rPr lang="en-US" sz="2800" b="1" cap="small" dirty="0" smtClean="0">
                <a:solidFill>
                  <a:srgbClr val="003480"/>
                </a:solidFill>
                <a:latin typeface="High Tower Text"/>
                <a:cs typeface="High Tower Text"/>
              </a:rPr>
              <a:t>Agricultural Interventions for Small and Medium Scale farmers in Zambia: </a:t>
            </a:r>
          </a:p>
          <a:p>
            <a:pPr algn="ctr">
              <a:defRPr/>
            </a:pPr>
            <a:r>
              <a:rPr lang="en-US" sz="2400" b="1" cap="small" dirty="0" smtClean="0">
                <a:solidFill>
                  <a:srgbClr val="003480"/>
                </a:solidFill>
                <a:latin typeface="High Tower Text"/>
                <a:cs typeface="High Tower Text"/>
              </a:rPr>
              <a:t>Opportunities and Challenges for Food and Nutrition Security</a:t>
            </a:r>
            <a:endParaRPr lang="en-US" sz="2400" b="1" cap="small" dirty="0">
              <a:solidFill>
                <a:srgbClr val="003480"/>
              </a:solidFill>
              <a:latin typeface="High Tower Text"/>
              <a:cs typeface="High Tower Tex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period, budgets and funders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Project period ranges between 3 and 7 </a:t>
            </a:r>
            <a:r>
              <a:rPr lang="en-US" sz="2800" dirty="0" smtClean="0"/>
              <a:t>years</a:t>
            </a:r>
          </a:p>
          <a:p>
            <a:endParaRPr lang="en-US" sz="2800" dirty="0"/>
          </a:p>
          <a:p>
            <a:r>
              <a:rPr lang="en-US" sz="2800" dirty="0"/>
              <a:t>Budget ranges between </a:t>
            </a:r>
            <a:r>
              <a:rPr lang="en-US" sz="2800" dirty="0" smtClean="0"/>
              <a:t>US 20 million </a:t>
            </a:r>
            <a:r>
              <a:rPr lang="en-US" sz="2800" dirty="0"/>
              <a:t>and </a:t>
            </a:r>
            <a:r>
              <a:rPr lang="en-US" sz="2800" dirty="0" smtClean="0"/>
              <a:t>US 200 m</a:t>
            </a:r>
          </a:p>
          <a:p>
            <a:endParaRPr lang="en-US" sz="2800" dirty="0"/>
          </a:p>
          <a:p>
            <a:r>
              <a:rPr lang="en-US" sz="2800" dirty="0"/>
              <a:t>Loans </a:t>
            </a:r>
            <a:r>
              <a:rPr lang="en-US" sz="2800" dirty="0" smtClean="0"/>
              <a:t> and grants: World bank</a:t>
            </a:r>
            <a:r>
              <a:rPr lang="en-US" sz="2800" dirty="0"/>
              <a:t>, ADB and </a:t>
            </a:r>
            <a:r>
              <a:rPr lang="en-US" sz="2800" dirty="0" smtClean="0"/>
              <a:t>IFAD and other development partners.</a:t>
            </a:r>
          </a:p>
          <a:p>
            <a:endParaRPr lang="en-US" sz="2800" dirty="0" smtClean="0"/>
          </a:p>
          <a:p>
            <a:r>
              <a:rPr lang="en-US" sz="2800" dirty="0" smtClean="0"/>
              <a:t>GRZ also contributes to project funding.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What </a:t>
            </a:r>
            <a:r>
              <a:rPr lang="en-US" b="1" dirty="0"/>
              <a:t>are the concerns and bottle necks around the ongoing interventions?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1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5048" cy="990600"/>
          </a:xfrm>
        </p:spPr>
        <p:txBody>
          <a:bodyPr/>
          <a:lstStyle/>
          <a:p>
            <a:pPr algn="ctr"/>
            <a:r>
              <a:rPr lang="en-US" sz="4000" dirty="0" smtClean="0"/>
              <a:t>Lessons from past interventions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12950850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81800" y="1625410"/>
            <a:ext cx="2267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Reduced effectiveness in </a:t>
            </a:r>
            <a:r>
              <a:rPr lang="en-US" sz="2400" dirty="0" smtClean="0"/>
              <a:t>achieving </a:t>
            </a:r>
            <a:r>
              <a:rPr lang="en-US" sz="2400" dirty="0"/>
              <a:t>intended goals</a:t>
            </a:r>
          </a:p>
        </p:txBody>
      </p:sp>
      <p:sp>
        <p:nvSpPr>
          <p:cNvPr id="7" name="Bent-Up Arrow 6"/>
          <p:cNvSpPr/>
          <p:nvPr/>
        </p:nvSpPr>
        <p:spPr>
          <a:xfrm>
            <a:off x="6477000" y="3352800"/>
            <a:ext cx="1625789" cy="1260711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1674831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Mismatch between intended goals and actual outcome</a:t>
            </a:r>
          </a:p>
        </p:txBody>
      </p:sp>
    </p:spTree>
    <p:extLst>
      <p:ext uri="{BB962C8B-B14F-4D97-AF65-F5344CB8AC3E}">
        <p14:creationId xmlns:p14="http://schemas.microsoft.com/office/powerpoint/2010/main" val="323776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from 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n-US" dirty="0"/>
              <a:t>Erratic and untimely release of funds to the </a:t>
            </a:r>
            <a:r>
              <a:rPr lang="en-US" dirty="0" smtClean="0"/>
              <a:t>project areas.</a:t>
            </a:r>
          </a:p>
          <a:p>
            <a:r>
              <a:rPr lang="en-US" dirty="0" smtClean="0"/>
              <a:t>Delays </a:t>
            </a:r>
            <a:r>
              <a:rPr lang="en-US" dirty="0"/>
              <a:t>in implementation due to lengthy procurement procedures and staffing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Lack of/poor exit strategy. Poor project sustainability.</a:t>
            </a:r>
          </a:p>
          <a:p>
            <a:r>
              <a:rPr lang="en-US" dirty="0" smtClean="0"/>
              <a:t>Low adoption rates e.g. </a:t>
            </a:r>
            <a:r>
              <a:rPr lang="en-US" dirty="0"/>
              <a:t>c</a:t>
            </a:r>
            <a:r>
              <a:rPr lang="en-US" dirty="0" smtClean="0"/>
              <a:t>onservation agriculture</a:t>
            </a:r>
          </a:p>
          <a:p>
            <a:r>
              <a:rPr lang="en-US" dirty="0" smtClean="0"/>
              <a:t>Conflicting goals across the interventions</a:t>
            </a:r>
          </a:p>
          <a:p>
            <a:pPr lvl="0"/>
            <a:r>
              <a:rPr lang="en-US" dirty="0"/>
              <a:t>Inadequate and unreliable data and untimely reports from the </a:t>
            </a:r>
            <a:r>
              <a:rPr lang="en-US" dirty="0" smtClean="0"/>
              <a:t>field</a:t>
            </a:r>
            <a:r>
              <a:rPr lang="en-US" dirty="0"/>
              <a:t>.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4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specific </a:t>
            </a:r>
            <a:r>
              <a:rPr lang="en-US" dirty="0"/>
              <a:t>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4495800"/>
          </a:xfrm>
        </p:spPr>
        <p:txBody>
          <a:bodyPr/>
          <a:lstStyle/>
          <a:p>
            <a:pPr lvl="1"/>
            <a:r>
              <a:rPr lang="en-US" sz="2800" dirty="0" smtClean="0"/>
              <a:t>VAT on processed products not refunded – threatens viability of agro-processing interventions (</a:t>
            </a:r>
            <a:r>
              <a:rPr lang="en-US" sz="2800" dirty="0" err="1" smtClean="0"/>
              <a:t>e.g</a:t>
            </a:r>
            <a:r>
              <a:rPr lang="en-US" sz="2800" dirty="0" smtClean="0"/>
              <a:t> in cassava processing)</a:t>
            </a:r>
          </a:p>
          <a:p>
            <a:pPr lvl="1"/>
            <a:r>
              <a:rPr lang="en-US" sz="2800" dirty="0" smtClean="0"/>
              <a:t>Government’s direct participation in the market distorting prices and crowding out private sector</a:t>
            </a:r>
          </a:p>
          <a:p>
            <a:pPr lvl="1"/>
            <a:r>
              <a:rPr lang="en-US" sz="2800" dirty="0" smtClean="0"/>
              <a:t>Wrong project/program recipients </a:t>
            </a:r>
          </a:p>
          <a:p>
            <a:pPr lvl="1"/>
            <a:r>
              <a:rPr lang="en-US" sz="2800" dirty="0" smtClean="0"/>
              <a:t>Zambia has no aflatoxin level regulation for groundnuts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03233842"/>
              </p:ext>
            </p:extLst>
          </p:nvPr>
        </p:nvGraphicFramePr>
        <p:xfrm>
          <a:off x="762000" y="2286000"/>
          <a:ext cx="7924800" cy="317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75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/>
          <a:lstStyle/>
          <a:p>
            <a:r>
              <a:rPr lang="en-US" sz="3200" smtClean="0"/>
              <a:t>Interventions opportunities….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5807062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3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2387" y="2667000"/>
            <a:ext cx="81534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/>
              <a:t>How c</a:t>
            </a:r>
            <a:r>
              <a:rPr lang="en-US" sz="3600" dirty="0" smtClean="0"/>
              <a:t>an we improve </a:t>
            </a:r>
            <a:r>
              <a:rPr lang="en-US" sz="3600" dirty="0"/>
              <a:t>performance of future </a:t>
            </a:r>
            <a:r>
              <a:rPr lang="en-US" sz="3600" dirty="0" smtClean="0"/>
              <a:t>interventions?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to improve performance of future interventions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648200"/>
          </a:xfrm>
        </p:spPr>
        <p:txBody>
          <a:bodyPr/>
          <a:lstStyle/>
          <a:p>
            <a:r>
              <a:rPr lang="en-US" dirty="0" smtClean="0"/>
              <a:t>Problem of delays in project implementation </a:t>
            </a:r>
          </a:p>
          <a:p>
            <a:pPr lvl="1"/>
            <a:r>
              <a:rPr lang="en-US" sz="2800" dirty="0" smtClean="0"/>
              <a:t>Establish a legal </a:t>
            </a:r>
            <a:r>
              <a:rPr lang="en-US" sz="2800" dirty="0"/>
              <a:t>unit within the </a:t>
            </a:r>
            <a:r>
              <a:rPr lang="en-US" sz="2800" dirty="0" smtClean="0"/>
              <a:t>ministry </a:t>
            </a:r>
          </a:p>
          <a:p>
            <a:pPr lvl="1"/>
            <a:r>
              <a:rPr lang="en-US" sz="2800" dirty="0" smtClean="0"/>
              <a:t>Capacity </a:t>
            </a:r>
            <a:r>
              <a:rPr lang="en-US" sz="2800" dirty="0"/>
              <a:t>building of lower project </a:t>
            </a:r>
            <a:r>
              <a:rPr lang="en-US" sz="2800" dirty="0" smtClean="0"/>
              <a:t>staff</a:t>
            </a:r>
          </a:p>
          <a:p>
            <a:pPr lvl="1"/>
            <a:endParaRPr lang="en-US" sz="2800" dirty="0" smtClean="0"/>
          </a:p>
          <a:p>
            <a:r>
              <a:rPr lang="en-US" dirty="0"/>
              <a:t>Inflation or exchange rate problems – </a:t>
            </a:r>
            <a:endParaRPr lang="en-US" dirty="0" smtClean="0"/>
          </a:p>
          <a:p>
            <a:pPr lvl="1"/>
            <a:r>
              <a:rPr lang="en-US" dirty="0" smtClean="0"/>
              <a:t>Re-negotiating </a:t>
            </a:r>
            <a:r>
              <a:rPr lang="en-US" dirty="0"/>
              <a:t>the loan amount or </a:t>
            </a:r>
            <a:r>
              <a:rPr lang="en-US" dirty="0" smtClean="0"/>
              <a:t>scale down project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Problem of beneficiary targeting</a:t>
            </a:r>
          </a:p>
          <a:p>
            <a:pPr lvl="1"/>
            <a:r>
              <a:rPr lang="en-US" dirty="0" smtClean="0"/>
              <a:t>Utilize research evidence </a:t>
            </a:r>
            <a:r>
              <a:rPr lang="en-US" dirty="0"/>
              <a:t>when designing and implementing </a:t>
            </a:r>
            <a:r>
              <a:rPr lang="en-US" dirty="0" smtClean="0"/>
              <a:t>programs/projects</a:t>
            </a:r>
          </a:p>
          <a:p>
            <a:pPr lvl="1"/>
            <a:r>
              <a:rPr lang="en-US" dirty="0" smtClean="0"/>
              <a:t>Transparency in selecting beneficiaries</a:t>
            </a:r>
          </a:p>
          <a:p>
            <a:pPr lvl="1"/>
            <a:r>
              <a:rPr lang="en-US" dirty="0" smtClean="0"/>
              <a:t> Tailor </a:t>
            </a:r>
            <a:r>
              <a:rPr lang="en-US" dirty="0"/>
              <a:t>the project to </a:t>
            </a:r>
            <a:r>
              <a:rPr lang="en-US" dirty="0" smtClean="0"/>
              <a:t>address the main problems affecting the recipients</a:t>
            </a:r>
          </a:p>
          <a:p>
            <a:r>
              <a:rPr lang="en-US" dirty="0"/>
              <a:t>Use evidence of successes and failures from past projects/programs</a:t>
            </a:r>
          </a:p>
          <a:p>
            <a:pPr lvl="1"/>
            <a:r>
              <a:rPr lang="en-US" dirty="0" smtClean="0"/>
              <a:t>Quality </a:t>
            </a:r>
            <a:r>
              <a:rPr lang="en-US" dirty="0"/>
              <a:t>of project evaluations is key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9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48208502"/>
              </p:ext>
            </p:extLst>
          </p:nvPr>
        </p:nvGraphicFramePr>
        <p:xfrm>
          <a:off x="533400" y="1676400"/>
          <a:ext cx="8232648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890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7792751"/>
              </p:ext>
            </p:extLst>
          </p:nvPr>
        </p:nvGraphicFramePr>
        <p:xfrm>
          <a:off x="266700" y="16256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286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1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AutoShape 2" descr="https://photos-4.dropbox.com/t/2/AAC9o67ld7vNEQXfLIqgKWUDYZ4iI4_EgzJRWsXOD8P9Mw/12/143074899/jpeg/32x32/1/_/1/2/2015-06-16%2013.55.36.jpg/EIb8xW0YtSsgBygH/7-QwT5_O6kAivwjd1L1ZBrzOC7fg4AM6f3WIF3e-Z7Q%2CwaMlWlnxhQyggrFUaWqHSJoAiMHPoXW0_J4eR5MW994?size=1024x768&amp;size_mode=3"/>
          <p:cNvSpPr>
            <a:spLocks noChangeAspect="1" noChangeArrowheads="1"/>
          </p:cNvSpPr>
          <p:nvPr/>
        </p:nvSpPr>
        <p:spPr bwMode="auto">
          <a:xfrm>
            <a:off x="1600200" y="1904994"/>
            <a:ext cx="2133600" cy="21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0"/>
            <a:ext cx="6934200" cy="39004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1516063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alisto MT" panose="02040603050505030304" pitchFamily="18" charset="0"/>
              </a:rPr>
              <a:t>Thankyou</a:t>
            </a:r>
            <a:endParaRPr lang="en-US" sz="40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interventions are currently in place, and what do they want to achieve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8600" y="1549039"/>
          <a:ext cx="8385048" cy="5220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85048"/>
              </a:tblGrid>
              <a:tr h="261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entury" panose="02040604050505020304" pitchFamily="18" charset="0"/>
                        </a:rPr>
                        <a:t>Nutrition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 smtClean="0">
                          <a:effectLst/>
                          <a:latin typeface="Century" panose="02040604050505020304" pitchFamily="18" charset="0"/>
                        </a:rPr>
                        <a:t>SUN </a:t>
                      </a: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1000 critical days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Agricultural Productivity and Market Enhancement </a:t>
                      </a:r>
                      <a:r>
                        <a:rPr lang="en-US" sz="1600" u="none" strike="noStrike" dirty="0" smtClean="0">
                          <a:effectLst/>
                          <a:latin typeface="Century" panose="02040604050505020304" pitchFamily="18" charset="0"/>
                        </a:rPr>
                        <a:t>Program </a:t>
                      </a: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(APMEP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entury" panose="02040604050505020304" pitchFamily="18" charset="0"/>
                        </a:rPr>
                        <a:t>Rural Infrastructure and Water Development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Cashew Infrastructure Development (CIDP)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Zambia Water Resources </a:t>
                      </a:r>
                      <a:r>
                        <a:rPr lang="en-US" sz="1600" u="none" strike="noStrike" dirty="0" smtClean="0">
                          <a:effectLst/>
                          <a:latin typeface="Century" panose="02040604050505020304" pitchFamily="18" charset="0"/>
                        </a:rPr>
                        <a:t>Development </a:t>
                      </a: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Project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entury" panose="02040604050505020304" pitchFamily="18" charset="0"/>
                        </a:rPr>
                        <a:t>Irrigation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Smallholder Irrigation Promotion </a:t>
                      </a:r>
                      <a:r>
                        <a:rPr lang="en-US" sz="1600" u="none" strike="noStrike" dirty="0" smtClean="0">
                          <a:effectLst/>
                          <a:latin typeface="Century" panose="02040604050505020304" pitchFamily="18" charset="0"/>
                        </a:rPr>
                        <a:t>Program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Irrigation Development Support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entury" panose="02040604050505020304" pitchFamily="18" charset="0"/>
                        </a:rPr>
                        <a:t>Agribusiness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Smallholder Agribusiness promotion program (SAPP)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Agricultural Productivity and Market Enhancement </a:t>
                      </a:r>
                      <a:r>
                        <a:rPr lang="en-US" sz="1600" u="none" strike="noStrike" dirty="0" smtClean="0">
                          <a:effectLst/>
                          <a:latin typeface="Century" panose="02040604050505020304" pitchFamily="18" charset="0"/>
                        </a:rPr>
                        <a:t>Program </a:t>
                      </a: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(APMEP)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Food Reserve Agency (FRA)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  <a:latin typeface="Century" panose="02040604050505020304" pitchFamily="18" charset="0"/>
                        </a:rPr>
                        <a:t>Livestock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Livestock Infrastructure Development and Animal Health Project (LIDAHP)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Livestock Infrastructure Support Project (LISP)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1895">
                <a:tc>
                  <a:txBody>
                    <a:bodyPr/>
                    <a:lstStyle/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Enhanced Sustainable Livestock Investment </a:t>
                      </a:r>
                      <a:r>
                        <a:rPr lang="en-US" sz="1600" u="none" strike="noStrike" dirty="0" smtClean="0">
                          <a:effectLst/>
                          <a:latin typeface="Century" panose="02040604050505020304" pitchFamily="18" charset="0"/>
                        </a:rPr>
                        <a:t>Program </a:t>
                      </a:r>
                      <a:r>
                        <a:rPr lang="en-US" sz="1600" u="none" strike="noStrike" dirty="0">
                          <a:effectLst/>
                          <a:latin typeface="Century" panose="02040604050505020304" pitchFamily="18" charset="0"/>
                        </a:rPr>
                        <a:t>(E-SLIP)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189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effectLst/>
                          <a:latin typeface="Century" panose="02040604050505020304" pitchFamily="18" charset="0"/>
                        </a:rPr>
                        <a:t>Production and Productivity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3129">
                <a:tc>
                  <a:txBody>
                    <a:bodyPr/>
                    <a:lstStyle/>
                    <a:p>
                      <a:pPr marL="285750" indent="-285750" algn="l" rtl="0" fontAlgn="ctr">
                        <a:buClr>
                          <a:schemeClr val="accent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Smallholder Productivity Promotion Program(S3P)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3129">
                <a:tc>
                  <a:txBody>
                    <a:bodyPr/>
                    <a:lstStyle/>
                    <a:p>
                      <a:pPr marL="285750" indent="-285750" algn="l" rtl="0" fontAlgn="ctr">
                        <a:buClr>
                          <a:schemeClr val="accent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Agricultural Productivity Program for Southern Africa (APPSA)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2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Interventions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271222"/>
              </p:ext>
            </p:extLst>
          </p:nvPr>
        </p:nvGraphicFramePr>
        <p:xfrm>
          <a:off x="381000" y="1764506"/>
          <a:ext cx="8385048" cy="417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1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interventions are currently in place, and what do they want to achieve </a:t>
            </a:r>
            <a:endParaRPr lang="en-US" dirty="0" smtClean="0"/>
          </a:p>
          <a:p>
            <a:pPr lvl="1"/>
            <a:r>
              <a:rPr lang="en-US" dirty="0" smtClean="0"/>
              <a:t>Who </a:t>
            </a:r>
            <a:r>
              <a:rPr lang="en-US" dirty="0"/>
              <a:t>are the custodians of the interventions? </a:t>
            </a:r>
            <a:endParaRPr lang="en-US" dirty="0" smtClean="0"/>
          </a:p>
          <a:p>
            <a:pPr lvl="1"/>
            <a:r>
              <a:rPr lang="en-US" dirty="0" smtClean="0"/>
              <a:t>Who </a:t>
            </a:r>
            <a:r>
              <a:rPr lang="en-US" dirty="0"/>
              <a:t>is funding the intervention?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the concerns and bottle necks around the ongoing interventions?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/>
              <a:t>Interventions targeted at improving agricultural growth among </a:t>
            </a:r>
            <a:r>
              <a:rPr lang="en-US" sz="3600" dirty="0" smtClean="0"/>
              <a:t>Small and Medium-scale Farmers</a:t>
            </a:r>
            <a:endParaRPr lang="en-US" sz="3600" dirty="0"/>
          </a:p>
          <a:p>
            <a:r>
              <a:rPr lang="en-US" sz="3600" dirty="0"/>
              <a:t>Public-private and public interventions (or activities)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intervention strategies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51204747"/>
              </p:ext>
            </p:extLst>
          </p:nvPr>
        </p:nvGraphicFramePr>
        <p:xfrm>
          <a:off x="30707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07707" y="3022979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Outcomes influence by: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Policy</a:t>
            </a:r>
            <a:r>
              <a:rPr lang="en-US" dirty="0"/>
              <a:t>,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Institutional and </a:t>
            </a:r>
            <a:r>
              <a:rPr lang="en-US" dirty="0"/>
              <a:t>political frameworks.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1800" y="2971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Food and Nutrition security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715000" y="2133600"/>
            <a:ext cx="762000" cy="3276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6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Social Protection</a:t>
            </a:r>
            <a:endParaRPr lang="en-US" b="1" dirty="0" smtClean="0"/>
          </a:p>
          <a:p>
            <a:pPr lvl="1"/>
            <a:r>
              <a:rPr lang="en-US" dirty="0" smtClean="0"/>
              <a:t>Social Cash Transfers</a:t>
            </a:r>
          </a:p>
          <a:p>
            <a:r>
              <a:rPr lang="en-US" b="1" dirty="0" smtClean="0"/>
              <a:t>Nutrition</a:t>
            </a:r>
          </a:p>
          <a:p>
            <a:pPr lvl="1"/>
            <a:r>
              <a:rPr lang="en-US" dirty="0" smtClean="0"/>
              <a:t>The First 1000 most critical days</a:t>
            </a:r>
          </a:p>
          <a:p>
            <a:pPr lvl="1"/>
            <a:r>
              <a:rPr lang="en-US" dirty="0"/>
              <a:t>Agricultural Productivity and Market Enhancement Program (APMEP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b="1" dirty="0" smtClean="0"/>
              <a:t>Input subsidies and Rural Finance</a:t>
            </a:r>
          </a:p>
          <a:p>
            <a:pPr marL="579437" lvl="2" indent="-342900">
              <a:spcBef>
                <a:spcPts val="700"/>
              </a:spcBef>
              <a:buSzPct val="115000"/>
              <a:buFont typeface="Wingdings" panose="05000000000000000000" pitchFamily="2" charset="2"/>
              <a:buChar char="§"/>
            </a:pPr>
            <a:r>
              <a:rPr lang="en-US" dirty="0"/>
              <a:t>Farmer Input Support Project (FISP)-includes e-voucher pilot</a:t>
            </a:r>
            <a:r>
              <a:rPr lang="en-US" dirty="0" smtClean="0"/>
              <a:t>.</a:t>
            </a:r>
          </a:p>
          <a:p>
            <a:pPr marL="579437" lvl="2" indent="-342900">
              <a:spcBef>
                <a:spcPts val="700"/>
              </a:spcBef>
              <a:buSzPct val="115000"/>
              <a:buFont typeface="Wingdings" panose="05000000000000000000" pitchFamily="2" charset="2"/>
              <a:buChar char="§"/>
            </a:pPr>
            <a:r>
              <a:rPr lang="en-US" dirty="0"/>
              <a:t>Rural Finance Expansion Program (</a:t>
            </a:r>
            <a:r>
              <a:rPr lang="en-US" dirty="0" smtClean="0"/>
              <a:t>RUFEP)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75707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/>
              <a:t>Interventions currently in place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175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 currently in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Irrigation</a:t>
            </a:r>
          </a:p>
          <a:p>
            <a:pPr lvl="1"/>
            <a:r>
              <a:rPr lang="en-US" dirty="0"/>
              <a:t>Smallholder Irrigation Promotion </a:t>
            </a:r>
            <a:r>
              <a:rPr lang="en-US" dirty="0" smtClean="0"/>
              <a:t>Program </a:t>
            </a:r>
            <a:r>
              <a:rPr lang="en-US" dirty="0"/>
              <a:t>(SIPP)</a:t>
            </a:r>
            <a:endParaRPr lang="en-US" sz="4500" dirty="0"/>
          </a:p>
          <a:p>
            <a:pPr lvl="1"/>
            <a:r>
              <a:rPr lang="en-US" dirty="0"/>
              <a:t>Irrigation Development Support </a:t>
            </a:r>
            <a:r>
              <a:rPr lang="en-US" dirty="0" smtClean="0"/>
              <a:t>Program </a:t>
            </a:r>
            <a:r>
              <a:rPr lang="en-US" dirty="0"/>
              <a:t>(IDSP</a:t>
            </a:r>
            <a:r>
              <a:rPr lang="en-US" dirty="0" smtClean="0"/>
              <a:t>)</a:t>
            </a:r>
          </a:p>
          <a:p>
            <a:r>
              <a:rPr lang="en-US" sz="2800" b="1" dirty="0" smtClean="0"/>
              <a:t>Rural Infrastructure and Water development</a:t>
            </a:r>
          </a:p>
          <a:p>
            <a:pPr lvl="1"/>
            <a:r>
              <a:rPr lang="en-US" dirty="0" smtClean="0"/>
              <a:t>Cashew </a:t>
            </a:r>
            <a:r>
              <a:rPr lang="en-US" dirty="0"/>
              <a:t>Infrastructure Development Project (CIDP</a:t>
            </a:r>
            <a:r>
              <a:rPr lang="en-US" dirty="0" smtClean="0"/>
              <a:t>)</a:t>
            </a:r>
          </a:p>
          <a:p>
            <a:pPr lvl="1"/>
            <a:r>
              <a:rPr lang="en-US" sz="2800" dirty="0"/>
              <a:t>Zambia Water Resources Development Project</a:t>
            </a:r>
          </a:p>
          <a:p>
            <a:pPr lvl="1"/>
            <a:endParaRPr lang="en-US" dirty="0" smtClean="0"/>
          </a:p>
          <a:p>
            <a:pPr lvl="1"/>
            <a:endParaRPr lang="en-US" sz="45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3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 currently in </a:t>
            </a:r>
            <a:r>
              <a:rPr lang="en-US" dirty="0" smtClean="0"/>
              <a:t>place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495800"/>
          </a:xfrm>
        </p:spPr>
        <p:txBody>
          <a:bodyPr/>
          <a:lstStyle/>
          <a:p>
            <a:r>
              <a:rPr lang="en-US" b="1" dirty="0" smtClean="0"/>
              <a:t>Agribusiness interventions</a:t>
            </a:r>
          </a:p>
          <a:p>
            <a:pPr lvl="1"/>
            <a:r>
              <a:rPr lang="en-US" dirty="0"/>
              <a:t>Smallholder Agribusiness promotion </a:t>
            </a:r>
            <a:r>
              <a:rPr lang="en-US" dirty="0" smtClean="0"/>
              <a:t>program </a:t>
            </a:r>
            <a:r>
              <a:rPr lang="en-US" dirty="0"/>
              <a:t>(SAPP)</a:t>
            </a:r>
            <a:endParaRPr lang="en-US" sz="4500" dirty="0"/>
          </a:p>
          <a:p>
            <a:pPr lvl="1"/>
            <a:r>
              <a:rPr lang="en-US" dirty="0"/>
              <a:t>Agricultural Productivity and Market Enhancement </a:t>
            </a:r>
            <a:r>
              <a:rPr lang="en-US" dirty="0" smtClean="0"/>
              <a:t>Program </a:t>
            </a:r>
            <a:r>
              <a:rPr lang="en-US" dirty="0"/>
              <a:t>(APMEP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Food </a:t>
            </a:r>
            <a:r>
              <a:rPr lang="en-US" dirty="0"/>
              <a:t>Reserve Agency (FRA)</a:t>
            </a:r>
          </a:p>
          <a:p>
            <a:r>
              <a:rPr lang="en-US" sz="3200" b="1" dirty="0" smtClean="0"/>
              <a:t>Conservation Agriculture</a:t>
            </a:r>
          </a:p>
          <a:p>
            <a:pPr lvl="1"/>
            <a:r>
              <a:rPr lang="en-US" dirty="0" smtClean="0"/>
              <a:t>Conservation </a:t>
            </a:r>
            <a:r>
              <a:rPr lang="en-US" dirty="0"/>
              <a:t>Agriculture Scale-up(CASU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Conservation Farming Unit (CFU)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currently in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Production and productivity interventions</a:t>
            </a:r>
          </a:p>
          <a:p>
            <a:pPr lvl="1"/>
            <a:r>
              <a:rPr lang="en-US" dirty="0"/>
              <a:t>Smallholder Productivity Promotion </a:t>
            </a:r>
            <a:r>
              <a:rPr lang="en-US" dirty="0" smtClean="0"/>
              <a:t>Program(S3P)</a:t>
            </a:r>
          </a:p>
          <a:p>
            <a:pPr lvl="1"/>
            <a:r>
              <a:rPr lang="en-US" sz="2800" dirty="0"/>
              <a:t>Agricultural Productivity </a:t>
            </a:r>
            <a:r>
              <a:rPr lang="en-US" sz="2800" dirty="0" smtClean="0"/>
              <a:t>Program </a:t>
            </a:r>
            <a:r>
              <a:rPr lang="en-US" sz="2800" dirty="0"/>
              <a:t>for Southern Africa (APPSA)</a:t>
            </a:r>
            <a:endParaRPr lang="en-US" sz="4400" dirty="0"/>
          </a:p>
          <a:p>
            <a:r>
              <a:rPr lang="en-US" b="1" dirty="0" smtClean="0"/>
              <a:t>Livestock development interventions</a:t>
            </a:r>
          </a:p>
          <a:p>
            <a:pPr lvl="1"/>
            <a:r>
              <a:rPr lang="en-US" dirty="0" smtClean="0"/>
              <a:t>Livestock </a:t>
            </a:r>
            <a:r>
              <a:rPr lang="en-US" dirty="0"/>
              <a:t>Infrastructure Development and Animal Health Project (LIDAHP) </a:t>
            </a:r>
            <a:endParaRPr lang="en-US" sz="4500" dirty="0"/>
          </a:p>
          <a:p>
            <a:pPr lvl="1"/>
            <a:r>
              <a:rPr lang="en-US" dirty="0"/>
              <a:t>Livestock Infrastructure Support Project (LISP)</a:t>
            </a:r>
            <a:endParaRPr lang="en-US" sz="4500" dirty="0"/>
          </a:p>
          <a:p>
            <a:pPr lvl="1"/>
            <a:r>
              <a:rPr lang="en-US" dirty="0"/>
              <a:t>Enhanced Sustainable Livestock Investment </a:t>
            </a:r>
            <a:r>
              <a:rPr lang="en-US" dirty="0" smtClean="0"/>
              <a:t>Program </a:t>
            </a:r>
            <a:r>
              <a:rPr lang="en-US" dirty="0"/>
              <a:t>(E-SLIP)</a:t>
            </a:r>
            <a:endParaRPr lang="en-US" sz="45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6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200" dirty="0" smtClean="0"/>
              <a:t>Who are the custodians </a:t>
            </a:r>
            <a:r>
              <a:rPr lang="en-US" sz="3200" dirty="0"/>
              <a:t>of the </a:t>
            </a:r>
            <a:r>
              <a:rPr lang="en-US" sz="3200" dirty="0" smtClean="0"/>
              <a:t>interventions and who </a:t>
            </a:r>
            <a:r>
              <a:rPr lang="en-US" sz="3200" dirty="0"/>
              <a:t>is funding the intervention?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90 % implemented under the Ministry of Agriculture and Ministry of Livestock</a:t>
            </a:r>
          </a:p>
          <a:p>
            <a:endParaRPr lang="en-US" sz="2800" dirty="0" smtClean="0"/>
          </a:p>
          <a:p>
            <a:r>
              <a:rPr lang="en-US" sz="2800" dirty="0" smtClean="0"/>
              <a:t>Targeted at smallholder farmers especially women and some target youths</a:t>
            </a:r>
          </a:p>
          <a:p>
            <a:endParaRPr lang="en-US" sz="2800" dirty="0" smtClean="0"/>
          </a:p>
          <a:p>
            <a:r>
              <a:rPr lang="en-US" sz="2800" dirty="0" smtClean="0"/>
              <a:t>Coverage area</a:t>
            </a:r>
          </a:p>
          <a:p>
            <a:pPr lvl="1"/>
            <a:r>
              <a:rPr lang="en-US" sz="2400" dirty="0" smtClean="0"/>
              <a:t>Most are national programs</a:t>
            </a:r>
          </a:p>
          <a:p>
            <a:pPr lvl="1"/>
            <a:r>
              <a:rPr lang="en-US" sz="2400" dirty="0" smtClean="0"/>
              <a:t>Some target specific districts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8CA6FC1-BC11-47AA-AB20-8DEB9F05E6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7">
      <a:dk1>
        <a:srgbClr val="003580"/>
      </a:dk1>
      <a:lt1>
        <a:srgbClr val="FFFFFF"/>
      </a:lt1>
      <a:dk2>
        <a:srgbClr val="0F4D2A"/>
      </a:dk2>
      <a:lt2>
        <a:srgbClr val="151255"/>
      </a:lt2>
      <a:accent1>
        <a:srgbClr val="003580"/>
      </a:accent1>
      <a:accent2>
        <a:srgbClr val="62BD19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5433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9200</TotalTime>
  <Words>905</Words>
  <Application>Microsoft Office PowerPoint</Application>
  <PresentationFormat>On-screen Show (4:3)</PresentationFormat>
  <Paragraphs>174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Arial</vt:lpstr>
      <vt:lpstr>Calibri</vt:lpstr>
      <vt:lpstr>Calisto MT</vt:lpstr>
      <vt:lpstr>Century</vt:lpstr>
      <vt:lpstr>High Tower Text</vt:lpstr>
      <vt:lpstr>Tw Cen MT</vt:lpstr>
      <vt:lpstr>Wingdings</vt:lpstr>
      <vt:lpstr>Median</vt:lpstr>
      <vt:lpstr>PowerPoint Presentation</vt:lpstr>
      <vt:lpstr>Objective</vt:lpstr>
      <vt:lpstr>Focus</vt:lpstr>
      <vt:lpstr>Why intervention strategies</vt:lpstr>
      <vt:lpstr> </vt:lpstr>
      <vt:lpstr>Interventions currently in place</vt:lpstr>
      <vt:lpstr>Interventions currently in place </vt:lpstr>
      <vt:lpstr>Interventions currently in place</vt:lpstr>
      <vt:lpstr>Who are the custodians of the interventions and who is funding the intervention? </vt:lpstr>
      <vt:lpstr>Project period, budgets and funders</vt:lpstr>
      <vt:lpstr>PowerPoint Presentation</vt:lpstr>
      <vt:lpstr>Lessons from past interventions</vt:lpstr>
      <vt:lpstr>Concerns from current projects</vt:lpstr>
      <vt:lpstr>Other specific concerns</vt:lpstr>
      <vt:lpstr>PowerPoint Presentation</vt:lpstr>
      <vt:lpstr>Interventions opportunities….</vt:lpstr>
      <vt:lpstr>PowerPoint Presentation</vt:lpstr>
      <vt:lpstr>How to improve performance of future interventions</vt:lpstr>
      <vt:lpstr>PowerPoint Presentation</vt:lpstr>
      <vt:lpstr>Question for Discussion</vt:lpstr>
      <vt:lpstr>PowerPoint Presentation</vt:lpstr>
      <vt:lpstr>What interventions are currently in place, and what do they want to achieve </vt:lpstr>
      <vt:lpstr>Current Interventions </vt:lpstr>
      <vt:lpstr>Research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 Mason</dc:creator>
  <cp:lastModifiedBy>sgustafson</cp:lastModifiedBy>
  <cp:revision>846</cp:revision>
  <dcterms:created xsi:type="dcterms:W3CDTF">2009-08-20T02:58:50Z</dcterms:created>
  <dcterms:modified xsi:type="dcterms:W3CDTF">2016-03-02T22:37:08Z</dcterms:modified>
</cp:coreProperties>
</file>