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84" r:id="rId2"/>
  </p:sldMasterIdLst>
  <p:notesMasterIdLst>
    <p:notesMasterId r:id="rId25"/>
  </p:notesMasterIdLst>
  <p:sldIdLst>
    <p:sldId id="302" r:id="rId3"/>
    <p:sldId id="286" r:id="rId4"/>
    <p:sldId id="334" r:id="rId5"/>
    <p:sldId id="314" r:id="rId6"/>
    <p:sldId id="317" r:id="rId7"/>
    <p:sldId id="306" r:id="rId8"/>
    <p:sldId id="325" r:id="rId9"/>
    <p:sldId id="316" r:id="rId10"/>
    <p:sldId id="296" r:id="rId11"/>
    <p:sldId id="312" r:id="rId12"/>
    <p:sldId id="280" r:id="rId13"/>
    <p:sldId id="327" r:id="rId14"/>
    <p:sldId id="328" r:id="rId15"/>
    <p:sldId id="326" r:id="rId16"/>
    <p:sldId id="330" r:id="rId17"/>
    <p:sldId id="331" r:id="rId18"/>
    <p:sldId id="332" r:id="rId19"/>
    <p:sldId id="333" r:id="rId20"/>
    <p:sldId id="315" r:id="rId21"/>
    <p:sldId id="335" r:id="rId22"/>
    <p:sldId id="323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ED1856-9738-4963-8FF7-809C874DB3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89F5EC2-5C24-412D-BAD4-BD68906F288D}">
      <dgm:prSet custT="1"/>
      <dgm:spPr/>
      <dgm:t>
        <a:bodyPr/>
        <a:lstStyle/>
        <a:p>
          <a:pPr rtl="0"/>
          <a:r>
            <a:rPr lang="en-GB" sz="2900" dirty="0" smtClean="0"/>
            <a:t>“</a:t>
          </a:r>
          <a:r>
            <a:rPr lang="en-GB" sz="2400" dirty="0" smtClean="0"/>
            <a:t>Evidence-based policy helps people make well-informed decisions about policies, programmes and projects </a:t>
          </a:r>
          <a:r>
            <a:rPr lang="en-GB" sz="2400" i="1" dirty="0" smtClean="0"/>
            <a:t>by putting the best available evidence from research at the heart of policy development and implementation. </a:t>
          </a:r>
          <a:r>
            <a:rPr lang="en-GB" sz="2400" dirty="0" smtClean="0"/>
            <a:t>(Davies, P.T., 1999)</a:t>
          </a:r>
          <a:endParaRPr lang="en-GB" sz="2400" dirty="0"/>
        </a:p>
      </dgm:t>
    </dgm:pt>
    <dgm:pt modelId="{BB2C60D6-C513-4D76-A873-7CEAC8A010BD}" type="parTrans" cxnId="{20C7A631-EF02-45B4-9F04-F457672DFE5C}">
      <dgm:prSet/>
      <dgm:spPr/>
      <dgm:t>
        <a:bodyPr/>
        <a:lstStyle/>
        <a:p>
          <a:endParaRPr lang="en-GB"/>
        </a:p>
      </dgm:t>
    </dgm:pt>
    <dgm:pt modelId="{9D55EDA7-E06C-4B0B-86B9-C6C81A865A0C}" type="sibTrans" cxnId="{20C7A631-EF02-45B4-9F04-F457672DFE5C}">
      <dgm:prSet/>
      <dgm:spPr/>
      <dgm:t>
        <a:bodyPr/>
        <a:lstStyle/>
        <a:p>
          <a:endParaRPr lang="en-GB"/>
        </a:p>
      </dgm:t>
    </dgm:pt>
    <dgm:pt modelId="{83DE1342-5BFF-4B96-B143-BB3BA43132D7}" type="pres">
      <dgm:prSet presAssocID="{82ED1856-9738-4963-8FF7-809C874DB3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C3F1A06-9FC1-4341-BCEE-1C5DEC59D8BD}" type="pres">
      <dgm:prSet presAssocID="{B89F5EC2-5C24-412D-BAD4-BD68906F288D}" presName="parentText" presStyleLbl="node1" presStyleIdx="0" presStyleCnt="1" custScaleY="12705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0C7A631-EF02-45B4-9F04-F457672DFE5C}" srcId="{82ED1856-9738-4963-8FF7-809C874DB32B}" destId="{B89F5EC2-5C24-412D-BAD4-BD68906F288D}" srcOrd="0" destOrd="0" parTransId="{BB2C60D6-C513-4D76-A873-7CEAC8A010BD}" sibTransId="{9D55EDA7-E06C-4B0B-86B9-C6C81A865A0C}"/>
    <dgm:cxn modelId="{FEF34628-C99E-4046-9ED3-86ECC4EB2876}" type="presOf" srcId="{82ED1856-9738-4963-8FF7-809C874DB32B}" destId="{83DE1342-5BFF-4B96-B143-BB3BA43132D7}" srcOrd="0" destOrd="0" presId="urn:microsoft.com/office/officeart/2005/8/layout/vList2"/>
    <dgm:cxn modelId="{C233A913-7635-4DCA-A6D4-6E67861ECD7F}" type="presOf" srcId="{B89F5EC2-5C24-412D-BAD4-BD68906F288D}" destId="{7C3F1A06-9FC1-4341-BCEE-1C5DEC59D8BD}" srcOrd="0" destOrd="0" presId="urn:microsoft.com/office/officeart/2005/8/layout/vList2"/>
    <dgm:cxn modelId="{8D6D513C-E422-4A07-AD12-E777E973A89D}" type="presParOf" srcId="{83DE1342-5BFF-4B96-B143-BB3BA43132D7}" destId="{7C3F1A06-9FC1-4341-BCEE-1C5DEC59D8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DE72F3-6FFD-4D39-B121-3FF0398E0003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37C3434-1A76-4265-B239-BB2B6F1F9932}">
      <dgm:prSet phldrT="[Text]"/>
      <dgm:spPr/>
      <dgm:t>
        <a:bodyPr/>
        <a:lstStyle/>
        <a:p>
          <a:r>
            <a:rPr lang="en-GB" dirty="0" smtClean="0"/>
            <a:t>Government policy makers or Technical staff </a:t>
          </a:r>
          <a:endParaRPr lang="en-GB" dirty="0"/>
        </a:p>
      </dgm:t>
    </dgm:pt>
    <dgm:pt modelId="{A31C32D8-92F5-4336-A0AE-DA72518B629F}" type="parTrans" cxnId="{1711F1AD-20DC-43B1-8A77-E5EB0672E45A}">
      <dgm:prSet/>
      <dgm:spPr/>
      <dgm:t>
        <a:bodyPr/>
        <a:lstStyle/>
        <a:p>
          <a:endParaRPr lang="en-GB"/>
        </a:p>
      </dgm:t>
    </dgm:pt>
    <dgm:pt modelId="{09489A1C-B777-4018-8071-D60E846A51FF}" type="sibTrans" cxnId="{1711F1AD-20DC-43B1-8A77-E5EB0672E45A}">
      <dgm:prSet/>
      <dgm:spPr/>
      <dgm:t>
        <a:bodyPr/>
        <a:lstStyle/>
        <a:p>
          <a:endParaRPr lang="en-GB"/>
        </a:p>
      </dgm:t>
    </dgm:pt>
    <dgm:pt modelId="{0B73E458-6940-40B3-B7E1-1BE963E16A5E}">
      <dgm:prSet phldrT="[Text]"/>
      <dgm:spPr/>
      <dgm:t>
        <a:bodyPr/>
        <a:lstStyle/>
        <a:p>
          <a:r>
            <a:rPr lang="en-GB" dirty="0" smtClean="0"/>
            <a:t>Researchers </a:t>
          </a:r>
          <a:endParaRPr lang="en-GB" dirty="0"/>
        </a:p>
      </dgm:t>
    </dgm:pt>
    <dgm:pt modelId="{1DC1C46C-DAAE-4A62-B0A0-48958EB9B4B3}" type="parTrans" cxnId="{CA6FF31C-4F11-44FB-BAD6-1B3070D9A4A5}">
      <dgm:prSet/>
      <dgm:spPr/>
      <dgm:t>
        <a:bodyPr/>
        <a:lstStyle/>
        <a:p>
          <a:endParaRPr lang="en-GB"/>
        </a:p>
      </dgm:t>
    </dgm:pt>
    <dgm:pt modelId="{1C34155B-C15F-44B6-BD08-C12FDBD2E8F7}" type="sibTrans" cxnId="{CA6FF31C-4F11-44FB-BAD6-1B3070D9A4A5}">
      <dgm:prSet/>
      <dgm:spPr/>
      <dgm:t>
        <a:bodyPr/>
        <a:lstStyle/>
        <a:p>
          <a:endParaRPr lang="en-GB"/>
        </a:p>
      </dgm:t>
    </dgm:pt>
    <dgm:pt modelId="{FC654EC1-60B4-4C06-ADC5-99FD11EB8BB1}" type="pres">
      <dgm:prSet presAssocID="{CCDE72F3-6FFD-4D39-B121-3FF0398E00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6E2FAB6-0710-4D1D-BCAC-174318B4F25B}" type="pres">
      <dgm:prSet presAssocID="{E37C3434-1A76-4265-B239-BB2B6F1F9932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1F7D17-5749-4FE7-9414-31A8E5319C8C}" type="pres">
      <dgm:prSet presAssocID="{09489A1C-B777-4018-8071-D60E846A51FF}" presName="space" presStyleCnt="0"/>
      <dgm:spPr/>
    </dgm:pt>
    <dgm:pt modelId="{F0C63A17-2213-403E-8313-AC44A9ACB09A}" type="pres">
      <dgm:prSet presAssocID="{0B73E458-6940-40B3-B7E1-1BE963E16A5E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CB3FDAD-F252-4520-A53F-C44F2401BEF8}" type="presOf" srcId="{E37C3434-1A76-4265-B239-BB2B6F1F9932}" destId="{F6E2FAB6-0710-4D1D-BCAC-174318B4F25B}" srcOrd="0" destOrd="0" presId="urn:microsoft.com/office/officeart/2005/8/layout/venn3"/>
    <dgm:cxn modelId="{FCA1C3FA-5FD8-4AB2-B2A8-E0BC03073597}" type="presOf" srcId="{CCDE72F3-6FFD-4D39-B121-3FF0398E0003}" destId="{FC654EC1-60B4-4C06-ADC5-99FD11EB8BB1}" srcOrd="0" destOrd="0" presId="urn:microsoft.com/office/officeart/2005/8/layout/venn3"/>
    <dgm:cxn modelId="{CA6FF31C-4F11-44FB-BAD6-1B3070D9A4A5}" srcId="{CCDE72F3-6FFD-4D39-B121-3FF0398E0003}" destId="{0B73E458-6940-40B3-B7E1-1BE963E16A5E}" srcOrd="1" destOrd="0" parTransId="{1DC1C46C-DAAE-4A62-B0A0-48958EB9B4B3}" sibTransId="{1C34155B-C15F-44B6-BD08-C12FDBD2E8F7}"/>
    <dgm:cxn modelId="{1711F1AD-20DC-43B1-8A77-E5EB0672E45A}" srcId="{CCDE72F3-6FFD-4D39-B121-3FF0398E0003}" destId="{E37C3434-1A76-4265-B239-BB2B6F1F9932}" srcOrd="0" destOrd="0" parTransId="{A31C32D8-92F5-4336-A0AE-DA72518B629F}" sibTransId="{09489A1C-B777-4018-8071-D60E846A51FF}"/>
    <dgm:cxn modelId="{295FF5C2-AD81-4E66-A1A3-F390F2732E6E}" type="presOf" srcId="{0B73E458-6940-40B3-B7E1-1BE963E16A5E}" destId="{F0C63A17-2213-403E-8313-AC44A9ACB09A}" srcOrd="0" destOrd="0" presId="urn:microsoft.com/office/officeart/2005/8/layout/venn3"/>
    <dgm:cxn modelId="{4B4F8580-0E59-4451-B71A-E4E1C134A00A}" type="presParOf" srcId="{FC654EC1-60B4-4C06-ADC5-99FD11EB8BB1}" destId="{F6E2FAB6-0710-4D1D-BCAC-174318B4F25B}" srcOrd="0" destOrd="0" presId="urn:microsoft.com/office/officeart/2005/8/layout/venn3"/>
    <dgm:cxn modelId="{EEE4BF41-D282-4391-8CD8-ED1D67888CF8}" type="presParOf" srcId="{FC654EC1-60B4-4C06-ADC5-99FD11EB8BB1}" destId="{AE1F7D17-5749-4FE7-9414-31A8E5319C8C}" srcOrd="1" destOrd="0" presId="urn:microsoft.com/office/officeart/2005/8/layout/venn3"/>
    <dgm:cxn modelId="{74CBAC9B-7F65-4F36-B77D-03C44933F1C4}" type="presParOf" srcId="{FC654EC1-60B4-4C06-ADC5-99FD11EB8BB1}" destId="{F0C63A17-2213-403E-8313-AC44A9ACB09A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3DD524-05FA-4D68-B7F4-2DF2C9F8FE77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72331CD-0EB3-487F-B3C7-AD5D1AA7CA47}" type="pres">
      <dgm:prSet presAssocID="{CE3DD524-05FA-4D68-B7F4-2DF2C9F8FE77}" presName="Name0" presStyleCnt="0">
        <dgm:presLayoutVars>
          <dgm:resizeHandles/>
        </dgm:presLayoutVars>
      </dgm:prSet>
      <dgm:spPr/>
      <dgm:t>
        <a:bodyPr/>
        <a:lstStyle/>
        <a:p>
          <a:endParaRPr lang="en-GB"/>
        </a:p>
      </dgm:t>
    </dgm:pt>
  </dgm:ptLst>
  <dgm:cxnLst>
    <dgm:cxn modelId="{13648AA2-9A21-4E31-AE39-02B10F1EBCE6}" type="presOf" srcId="{CE3DD524-05FA-4D68-B7F4-2DF2C9F8FE77}" destId="{972331CD-0EB3-487F-B3C7-AD5D1AA7CA47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A1611-863B-461B-A453-BB9DABDE5AF1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AA826-1ECF-4808-A90B-EB7E7252F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10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FA52AE-6210-4EB1-9322-F02475003E8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12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>
              <a:defRPr sz="2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FA293C1-6EB9-4808-A7F9-A2CE4C1E7194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3/2/2016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8CF0EF-83B4-487D-8025-0C0A899E01CC}" type="slidenum">
              <a:rPr lang="en-US">
                <a:solidFill>
                  <a:srgbClr val="0F4D2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F4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7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6D662F0-900D-4E82-A475-D5F59CA09F96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666A6-A784-4306-A77C-E9F06C4CE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8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6C7F81F-F835-49C8-B245-438B867BFADB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A43E7-CC20-4F6A-BE95-2A3DF62ED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74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>
              <a:defRPr sz="2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FA293C1-6EB9-4808-A7F9-A2CE4C1E7194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3/2/2016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8CF0EF-83B4-487D-8025-0C0A899E01CC}" type="slidenum">
              <a:rPr lang="en-US">
                <a:solidFill>
                  <a:srgbClr val="0F4D2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F4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99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1764AEE-5F0F-4CC1-AD3D-65CCB0F66301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A6FC1-BC11-47AA-AB20-8DEB9F05E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10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D4AB78C-CA96-4A8C-B824-A6AD2A8F9748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8ED8B7DD-FF67-4463-8C7C-E98ACFD79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7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4CC7F68-7F26-44A2-9EDE-C4054FC6439B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93D58-1F0E-494C-85D6-C38804194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52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8E53F77-C0A7-4BDB-A7BA-D71A05840818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1604A-2108-4E41-B7F9-3D0EDEB42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40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DCC664D-C893-4192-93E3-3E0BB85EEC3E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44181-48F9-41AE-9C15-F70BFB9E7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16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5E00F7A-2DF1-438B-B7C9-C003778291A8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5A675F-2D87-4C1C-B69E-2D78C10DD287}" type="slidenum">
              <a:rPr lang="en-US">
                <a:solidFill>
                  <a:srgbClr val="0F4D2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F4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72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97E76D9-5BBF-4477-ACDA-CF5D6FDDA8F3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6E120-7F3E-4A98-966C-668C73AF8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1764AEE-5F0F-4CC1-AD3D-65CCB0F66301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A6FC1-BC11-47AA-AB20-8DEB9F05E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16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CFD8B48-95F4-403B-8038-BCFD54445691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FFDD5E6F-057C-4A67-ACF1-A13446BB2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03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6D662F0-900D-4E82-A475-D5F59CA09F96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666A6-A784-4306-A77C-E9F06C4CE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33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6C7F81F-F835-49C8-B245-438B867BFADB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A43E7-CC20-4F6A-BE95-2A3DF62ED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2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D4AB78C-CA96-4A8C-B824-A6AD2A8F9748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8ED8B7DD-FF67-4463-8C7C-E98ACFD79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4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4CC7F68-7F26-44A2-9EDE-C4054FC6439B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93D58-1F0E-494C-85D6-C38804194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0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8E53F77-C0A7-4BDB-A7BA-D71A05840818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1604A-2108-4E41-B7F9-3D0EDEB42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2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DCC664D-C893-4192-93E3-3E0BB85EEC3E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44181-48F9-41AE-9C15-F70BFB9E7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5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5E00F7A-2DF1-438B-B7C9-C003778291A8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5A675F-2D87-4C1C-B69E-2D78C10DD287}" type="slidenum">
              <a:rPr lang="en-US">
                <a:solidFill>
                  <a:srgbClr val="0F4D2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F4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4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97E76D9-5BBF-4477-ACDA-CF5D6FDDA8F3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6E120-7F3E-4A98-966C-668C73AF8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CFD8B48-95F4-403B-8038-BCFD54445691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3/2/2016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FFDD5E6F-057C-4A67-ACF1-A13446BB2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9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0"/>
            <a:ext cx="10871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0D07E5C-A767-4D22-B574-B529F362493D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  <p:pic>
        <p:nvPicPr>
          <p:cNvPr id="1032" name="Picture 9" descr="IAPRI Secondary2_COLOR_cropped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769601" y="6248401"/>
            <a:ext cx="119803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Box 1"/>
          <p:cNvSpPr txBox="1">
            <a:spLocks noChangeArrowheads="1"/>
          </p:cNvSpPr>
          <p:nvPr userDrawn="1"/>
        </p:nvSpPr>
        <p:spPr bwMode="auto">
          <a:xfrm>
            <a:off x="5588000" y="6400801"/>
            <a:ext cx="51816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0F4D2A"/>
                </a:solidFill>
                <a:latin typeface="High Tower Text" charset="0"/>
                <a:cs typeface="High Tower Text" charset="0"/>
              </a:rPr>
              <a:t>Indaba Agricultural Policy Research Institute</a:t>
            </a:r>
            <a:endParaRPr lang="en-US" sz="1800" dirty="0" smtClean="0">
              <a:solidFill>
                <a:srgbClr val="0F4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8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65" charset="-18"/>
          <a:ea typeface="ＭＳ Ｐゴシック" pitchFamily="-65" charset="-128"/>
          <a:cs typeface="ＭＳ Ｐゴシック" pitchFamily="-6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65" charset="-18"/>
          <a:ea typeface="ＭＳ Ｐゴシック" pitchFamily="-65" charset="-128"/>
          <a:cs typeface="ＭＳ Ｐゴシック" pitchFamily="-6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65" charset="-18"/>
          <a:ea typeface="ＭＳ Ｐゴシック" pitchFamily="-65" charset="-128"/>
          <a:cs typeface="ＭＳ Ｐゴシック" pitchFamily="-6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65" charset="-18"/>
          <a:ea typeface="ＭＳ Ｐゴシック" pitchFamily="-65" charset="-128"/>
          <a:cs typeface="ＭＳ Ｐゴシック" pitchFamily="-65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115000"/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77863" indent="-3111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3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0"/>
            <a:ext cx="10871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0D07E5C-A767-4D22-B574-B529F362493D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  <p:pic>
        <p:nvPicPr>
          <p:cNvPr id="1032" name="Picture 9" descr="IAPRI Secondary2_COLOR_cropped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69601" y="6248401"/>
            <a:ext cx="119803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Box 1"/>
          <p:cNvSpPr txBox="1">
            <a:spLocks noChangeArrowheads="1"/>
          </p:cNvSpPr>
          <p:nvPr/>
        </p:nvSpPr>
        <p:spPr bwMode="auto">
          <a:xfrm>
            <a:off x="5588000" y="6400801"/>
            <a:ext cx="51816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0F4D2A"/>
                </a:solidFill>
                <a:latin typeface="High Tower Text" charset="0"/>
                <a:cs typeface="High Tower Text" charset="0"/>
              </a:rPr>
              <a:t>Indaba Agricultural Policy Research Institute</a:t>
            </a:r>
            <a:endParaRPr lang="en-US" sz="1800" dirty="0" smtClean="0">
              <a:solidFill>
                <a:srgbClr val="0F4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8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65" charset="-18"/>
          <a:ea typeface="ＭＳ Ｐゴシック" pitchFamily="-65" charset="-128"/>
          <a:cs typeface="ＭＳ Ｐゴシック" pitchFamily="-6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65" charset="-18"/>
          <a:ea typeface="ＭＳ Ｐゴシック" pitchFamily="-65" charset="-128"/>
          <a:cs typeface="ＭＳ Ｐゴシック" pitchFamily="-6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65" charset="-18"/>
          <a:ea typeface="ＭＳ Ｐゴシック" pitchFamily="-65" charset="-128"/>
          <a:cs typeface="ＭＳ Ｐゴシック" pitchFamily="-6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65" charset="-18"/>
          <a:ea typeface="ＭＳ Ｐゴシック" pitchFamily="-65" charset="-128"/>
          <a:cs typeface="ＭＳ Ｐゴシック" pitchFamily="-65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115000"/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77863" indent="-3111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3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86200" y="6049963"/>
            <a:ext cx="6781800" cy="685800"/>
          </a:xfrm>
        </p:spPr>
        <p:txBody>
          <a:bodyPr/>
          <a:lstStyle/>
          <a:p>
            <a:pPr algn="ctr">
              <a:defRPr/>
            </a:pPr>
            <a:r>
              <a:rPr lang="en-US" sz="2000" cap="small" dirty="0">
                <a:latin typeface="High Tower Text"/>
                <a:cs typeface="High Tower Text"/>
              </a:rPr>
              <a:t>Indaba Agricultural Policy Research Institute</a:t>
            </a:r>
          </a:p>
        </p:txBody>
      </p:sp>
      <p:sp>
        <p:nvSpPr>
          <p:cNvPr id="13315" name="Subtitle 2"/>
          <p:cNvSpPr txBox="1">
            <a:spLocks/>
          </p:cNvSpPr>
          <p:nvPr/>
        </p:nvSpPr>
        <p:spPr bwMode="auto">
          <a:xfrm>
            <a:off x="-144050" y="4072094"/>
            <a:ext cx="707863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62BD19"/>
              </a:buClr>
              <a:buSzPct val="60000"/>
            </a:pPr>
            <a:endParaRPr lang="en-US" b="1" dirty="0">
              <a:solidFill>
                <a:srgbClr val="0F4D2A"/>
              </a:solidFill>
              <a:latin typeface="High Tower Text" pitchFamily="18" charset="0"/>
              <a:ea typeface="ＭＳ Ｐゴシック" pitchFamily="34" charset="-128"/>
            </a:endParaRPr>
          </a:p>
          <a:p>
            <a:pPr algn="ctr" defTabSz="457200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62BD19"/>
              </a:buClr>
              <a:buSzPct val="60000"/>
            </a:pPr>
            <a:endParaRPr lang="en-US" b="1" dirty="0">
              <a:solidFill>
                <a:srgbClr val="0F4D2A"/>
              </a:solidFill>
              <a:latin typeface="High Tower Text" pitchFamily="18" charset="0"/>
              <a:ea typeface="ＭＳ Ｐゴシック" pitchFamily="34" charset="-128"/>
            </a:endParaRPr>
          </a:p>
          <a:p>
            <a:pPr algn="ctr" defTabSz="457200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62BD19"/>
              </a:buClr>
              <a:buSzPct val="60000"/>
            </a:pPr>
            <a:r>
              <a:rPr lang="en-US" sz="2000" b="1" dirty="0" smtClean="0">
                <a:solidFill>
                  <a:srgbClr val="0F4D2A"/>
                </a:solidFill>
                <a:latin typeface="High Tower Text" pitchFamily="18" charset="0"/>
                <a:ea typeface="ＭＳ Ｐゴシック" pitchFamily="34" charset="-128"/>
              </a:rPr>
              <a:t>By</a:t>
            </a:r>
          </a:p>
          <a:p>
            <a:pPr algn="ctr" defTabSz="457200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62BD19"/>
              </a:buClr>
              <a:buSzPct val="60000"/>
            </a:pPr>
            <a:r>
              <a:rPr lang="en-US" sz="2000" b="1" dirty="0" smtClean="0">
                <a:solidFill>
                  <a:srgbClr val="0F4D2A"/>
                </a:solidFill>
                <a:latin typeface="High Tower Text" pitchFamily="18" charset="0"/>
                <a:ea typeface="ＭＳ Ｐゴシック" pitchFamily="34" charset="-128"/>
              </a:rPr>
              <a:t>Antony Chapoto, PhD</a:t>
            </a:r>
            <a:endParaRPr lang="en-US" sz="2000" b="1" dirty="0">
              <a:solidFill>
                <a:srgbClr val="0F4D2A"/>
              </a:solidFill>
              <a:latin typeface="High Tower Text" pitchFamily="18" charset="0"/>
              <a:ea typeface="ＭＳ Ｐゴシック" pitchFamily="34" charset="-128"/>
            </a:endParaRPr>
          </a:p>
          <a:p>
            <a:pPr algn="ctr" defTabSz="457200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62BD19"/>
              </a:buClr>
              <a:buSzPct val="60000"/>
            </a:pPr>
            <a:endParaRPr lang="en-US" sz="2000" b="1" dirty="0">
              <a:solidFill>
                <a:srgbClr val="0F4D2A"/>
              </a:solidFill>
              <a:latin typeface="High Tower Text" pitchFamily="18" charset="0"/>
              <a:ea typeface="ＭＳ Ｐゴシック" pitchFamily="34" charset="-128"/>
            </a:endParaRPr>
          </a:p>
          <a:p>
            <a:pPr algn="ctr" defTabSz="457200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62BD19"/>
              </a:buClr>
              <a:buSzPct val="60000"/>
            </a:pPr>
            <a:r>
              <a:rPr lang="en-US" sz="2000" b="1" dirty="0">
                <a:solidFill>
                  <a:srgbClr val="0F4D2A"/>
                </a:solidFill>
                <a:latin typeface="High Tower Text" pitchFamily="18" charset="0"/>
                <a:ea typeface="ＭＳ Ｐゴシック" pitchFamily="34" charset="-128"/>
              </a:rPr>
              <a:t>Presented at </a:t>
            </a:r>
            <a:r>
              <a:rPr lang="en-US" sz="2000" b="1" dirty="0" smtClean="0">
                <a:solidFill>
                  <a:srgbClr val="0F4D2A"/>
                </a:solidFill>
                <a:latin typeface="High Tower Text" pitchFamily="18" charset="0"/>
                <a:ea typeface="ＭＳ Ｐゴシック" pitchFamily="34" charset="-128"/>
              </a:rPr>
              <a:t>the Policy </a:t>
            </a:r>
            <a:r>
              <a:rPr lang="en-US" sz="2000" b="1" dirty="0">
                <a:solidFill>
                  <a:srgbClr val="0F4D2A"/>
                </a:solidFill>
                <a:latin typeface="High Tower Text" pitchFamily="18" charset="0"/>
                <a:ea typeface="ＭＳ Ｐゴシック" pitchFamily="34" charset="-128"/>
              </a:rPr>
              <a:t>Dialogue on </a:t>
            </a:r>
            <a:endParaRPr lang="en-US" sz="2000" b="1" dirty="0" smtClean="0">
              <a:solidFill>
                <a:srgbClr val="0F4D2A"/>
              </a:solidFill>
              <a:latin typeface="High Tower Text" pitchFamily="18" charset="0"/>
              <a:ea typeface="ＭＳ Ｐゴシック" pitchFamily="34" charset="-128"/>
            </a:endParaRPr>
          </a:p>
          <a:p>
            <a:pPr algn="ctr" defTabSz="457200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62BD19"/>
              </a:buClr>
              <a:buSzPct val="60000"/>
            </a:pPr>
            <a:r>
              <a:rPr lang="en-US" sz="2000" b="1" dirty="0" smtClean="0">
                <a:solidFill>
                  <a:srgbClr val="0F4D2A"/>
                </a:solidFill>
                <a:latin typeface="High Tower Text" pitchFamily="18" charset="0"/>
                <a:ea typeface="ＭＳ Ｐゴシック" pitchFamily="34" charset="-128"/>
              </a:rPr>
              <a:t>Food </a:t>
            </a:r>
            <a:r>
              <a:rPr lang="en-US" sz="2000" b="1" dirty="0">
                <a:solidFill>
                  <a:srgbClr val="0F4D2A"/>
                </a:solidFill>
                <a:latin typeface="High Tower Text" pitchFamily="18" charset="0"/>
                <a:ea typeface="ＭＳ Ｐゴシック" pitchFamily="34" charset="-128"/>
              </a:rPr>
              <a:t>and Nutrition </a:t>
            </a:r>
            <a:r>
              <a:rPr lang="en-US" sz="2000" b="1" dirty="0" smtClean="0">
                <a:solidFill>
                  <a:srgbClr val="0F4D2A"/>
                </a:solidFill>
                <a:latin typeface="High Tower Text" pitchFamily="18" charset="0"/>
                <a:ea typeface="ＭＳ Ｐゴシック" pitchFamily="34" charset="-128"/>
              </a:rPr>
              <a:t>in Zambia</a:t>
            </a:r>
            <a:r>
              <a:rPr lang="en-US" sz="2000" b="1" dirty="0">
                <a:solidFill>
                  <a:srgbClr val="0F4D2A"/>
                </a:solidFill>
                <a:latin typeface="High Tower Text" pitchFamily="18" charset="0"/>
                <a:ea typeface="ＭＳ Ｐゴシック" pitchFamily="34" charset="-128"/>
              </a:rPr>
              <a:t>. </a:t>
            </a:r>
            <a:endParaRPr lang="en-US" sz="2000" b="1" dirty="0" smtClean="0">
              <a:solidFill>
                <a:srgbClr val="0F4D2A"/>
              </a:solidFill>
              <a:latin typeface="High Tower Text" pitchFamily="18" charset="0"/>
              <a:ea typeface="ＭＳ Ｐゴシック" pitchFamily="34" charset="-128"/>
            </a:endParaRPr>
          </a:p>
          <a:p>
            <a:pPr algn="ctr" defTabSz="457200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62BD19"/>
              </a:buClr>
              <a:buSzPct val="60000"/>
            </a:pPr>
            <a:r>
              <a:rPr lang="en-US" sz="2000" b="1" dirty="0" smtClean="0">
                <a:solidFill>
                  <a:srgbClr val="0F4D2A"/>
                </a:solidFill>
                <a:latin typeface="High Tower Text" pitchFamily="18" charset="0"/>
                <a:ea typeface="ＭＳ Ｐゴシック" pitchFamily="34" charset="-128"/>
              </a:rPr>
              <a:t>Government Complex, Lusaka</a:t>
            </a:r>
            <a:r>
              <a:rPr lang="en-US" b="1" dirty="0" smtClean="0">
                <a:solidFill>
                  <a:srgbClr val="0F4D2A"/>
                </a:solidFill>
                <a:latin typeface="High Tower Text" pitchFamily="18" charset="0"/>
                <a:ea typeface="ＭＳ Ｐゴシック" pitchFamily="34" charset="-128"/>
              </a:rPr>
              <a:t>, </a:t>
            </a:r>
            <a:r>
              <a:rPr lang="en-US" b="1" dirty="0">
                <a:solidFill>
                  <a:srgbClr val="0F4D2A"/>
                </a:solidFill>
                <a:latin typeface="High Tower Text" pitchFamily="18" charset="0"/>
                <a:ea typeface="ＭＳ Ｐゴシック" pitchFamily="34" charset="-128"/>
              </a:rPr>
              <a:t>8</a:t>
            </a:r>
            <a:r>
              <a:rPr lang="en-US" b="1" baseline="30000" dirty="0">
                <a:solidFill>
                  <a:srgbClr val="0F4D2A"/>
                </a:solidFill>
                <a:latin typeface="High Tower Text" pitchFamily="18" charset="0"/>
                <a:ea typeface="ＭＳ Ｐゴシック" pitchFamily="34" charset="-128"/>
              </a:rPr>
              <a:t>th</a:t>
            </a:r>
            <a:r>
              <a:rPr lang="en-US" b="1" dirty="0">
                <a:solidFill>
                  <a:srgbClr val="0F4D2A"/>
                </a:solidFill>
                <a:latin typeface="High Tower Text" pitchFamily="18" charset="0"/>
                <a:ea typeface="ＭＳ Ｐゴシック" pitchFamily="34" charset="-128"/>
              </a:rPr>
              <a:t> December 2015. </a:t>
            </a:r>
          </a:p>
          <a:p>
            <a:pPr algn="ctr" defTabSz="457200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62BD19"/>
              </a:buClr>
              <a:buSzPct val="60000"/>
            </a:pPr>
            <a:r>
              <a:rPr lang="en-US" b="1" dirty="0" smtClean="0">
                <a:solidFill>
                  <a:srgbClr val="0F4D2A"/>
                </a:solidFill>
                <a:latin typeface="High Tower Text" pitchFamily="18" charset="0"/>
                <a:ea typeface="ＭＳ Ｐゴシック" pitchFamily="34" charset="-128"/>
              </a:rPr>
              <a:t> </a:t>
            </a:r>
            <a:endParaRPr lang="en-US" b="1" dirty="0">
              <a:solidFill>
                <a:srgbClr val="0F4D2A"/>
              </a:solidFill>
              <a:latin typeface="High Tower Text" pitchFamily="18" charset="0"/>
              <a:ea typeface="ＭＳ Ｐゴシック" pitchFamily="34" charset="-128"/>
            </a:endParaRPr>
          </a:p>
        </p:txBody>
      </p:sp>
      <p:pic>
        <p:nvPicPr>
          <p:cNvPr id="13316" name="Picture 4" descr="IAPRI Secondary1_COLOR.jpg"/>
          <p:cNvPicPr>
            <a:picLocks noChangeAspect="1"/>
          </p:cNvPicPr>
          <p:nvPr/>
        </p:nvPicPr>
        <p:blipFill>
          <a:blip r:embed="rId3"/>
          <a:srcRect l="10593" t="12003" r="11823" b="13997"/>
          <a:stretch>
            <a:fillRect/>
          </a:stretch>
        </p:blipFill>
        <p:spPr bwMode="auto">
          <a:xfrm>
            <a:off x="4286251" y="41276"/>
            <a:ext cx="362902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7"/>
          <p:cNvSpPr txBox="1">
            <a:spLocks/>
          </p:cNvSpPr>
          <p:nvPr/>
        </p:nvSpPr>
        <p:spPr bwMode="auto">
          <a:xfrm>
            <a:off x="61143" y="2303190"/>
            <a:ext cx="6132268" cy="1427263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 cap="all" baseline="0">
                <a:solidFill>
                  <a:schemeClr val="tx2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65" charset="-18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65" charset="-18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65" charset="-18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65" charset="-18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 defTabSz="457200">
              <a:defRPr/>
            </a:pPr>
            <a:r>
              <a:rPr lang="en-US" sz="2800" b="1" cap="small" dirty="0" smtClean="0">
                <a:solidFill>
                  <a:srgbClr val="003480"/>
                </a:solidFill>
                <a:latin typeface="High Tower Text"/>
                <a:cs typeface="High Tower Text"/>
              </a:rPr>
              <a:t>Enhancing the link between evidence and policy-making in Zambia’s Agricultural Sector </a:t>
            </a:r>
            <a:endParaRPr lang="en-US" sz="2800" b="1" cap="small" dirty="0">
              <a:solidFill>
                <a:srgbClr val="003480"/>
              </a:solidFill>
              <a:latin typeface="High Tower Text"/>
              <a:cs typeface="High Tower Text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566" y="2244068"/>
            <a:ext cx="3997131" cy="379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75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0515600" cy="1325563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0F4D2A"/>
                </a:solidFill>
                <a:ea typeface="ＭＳ Ｐゴシック" pitchFamily="-65" charset="-128"/>
              </a:rPr>
              <a:t>Evidence-Based </a:t>
            </a:r>
            <a:r>
              <a:rPr lang="en-GB" dirty="0" smtClean="0">
                <a:solidFill>
                  <a:srgbClr val="0F4D2A"/>
                </a:solidFill>
                <a:ea typeface="ＭＳ Ｐゴシック" pitchFamily="-65" charset="-128"/>
              </a:rPr>
              <a:t>Policy </a:t>
            </a:r>
            <a:r>
              <a:rPr lang="en-GB" dirty="0">
                <a:solidFill>
                  <a:srgbClr val="0F4D2A"/>
                </a:solidFill>
                <a:ea typeface="ＭＳ Ｐゴシック" pitchFamily="-65" charset="-128"/>
              </a:rPr>
              <a:t>in Zambia </a:t>
            </a:r>
            <a:br>
              <a:rPr lang="en-GB" dirty="0">
                <a:solidFill>
                  <a:srgbClr val="0F4D2A"/>
                </a:solidFill>
                <a:ea typeface="ＭＳ Ｐゴシック" pitchFamily="-65" charset="-128"/>
              </a:rPr>
            </a:br>
            <a:r>
              <a:rPr lang="en-GB" dirty="0">
                <a:solidFill>
                  <a:srgbClr val="0F4D2A"/>
                </a:solidFill>
                <a:ea typeface="ＭＳ Ｐゴシック" pitchFamily="-65" charset="-128"/>
              </a:rPr>
              <a:t>Some Positive Examples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87299B-3EAF-4973-905D-D6D8EE1642D3}" type="slidenum">
              <a:rPr lang="en-US" smtClean="0"/>
              <a:t>10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995950" y="1884920"/>
            <a:ext cx="7591152" cy="4316823"/>
            <a:chOff x="6240644" y="1806262"/>
            <a:chExt cx="4958947" cy="4316823"/>
          </a:xfrm>
        </p:grpSpPr>
        <p:sp>
          <p:nvSpPr>
            <p:cNvPr id="10" name="Freeform 9"/>
            <p:cNvSpPr/>
            <p:nvPr/>
          </p:nvSpPr>
          <p:spPr>
            <a:xfrm rot="16200000">
              <a:off x="4910294" y="4078889"/>
              <a:ext cx="3374545" cy="713846"/>
            </a:xfrm>
            <a:custGeom>
              <a:avLst/>
              <a:gdLst>
                <a:gd name="connsiteX0" fmla="*/ 0 w 3374545"/>
                <a:gd name="connsiteY0" fmla="*/ 0 h 713846"/>
                <a:gd name="connsiteX1" fmla="*/ 3374545 w 3374545"/>
                <a:gd name="connsiteY1" fmla="*/ 0 h 713846"/>
                <a:gd name="connsiteX2" fmla="*/ 3374545 w 3374545"/>
                <a:gd name="connsiteY2" fmla="*/ 713846 h 713846"/>
                <a:gd name="connsiteX3" fmla="*/ 0 w 3374545"/>
                <a:gd name="connsiteY3" fmla="*/ 713846 h 713846"/>
                <a:gd name="connsiteX4" fmla="*/ 0 w 3374545"/>
                <a:gd name="connsiteY4" fmla="*/ 0 h 71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4545" h="713846">
                  <a:moveTo>
                    <a:pt x="0" y="0"/>
                  </a:moveTo>
                  <a:lnTo>
                    <a:pt x="3374545" y="0"/>
                  </a:lnTo>
                  <a:lnTo>
                    <a:pt x="3374545" y="713846"/>
                  </a:lnTo>
                  <a:lnTo>
                    <a:pt x="0" y="7138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629573" bIns="-1" numCol="1" spcCol="1270" anchor="t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Agriculture &amp; Nutrition</a:t>
              </a:r>
              <a:endParaRPr lang="en-US" sz="28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954490" y="2748540"/>
              <a:ext cx="4245101" cy="3374545"/>
            </a:xfrm>
            <a:custGeom>
              <a:avLst/>
              <a:gdLst>
                <a:gd name="connsiteX0" fmla="*/ 0 w 4245101"/>
                <a:gd name="connsiteY0" fmla="*/ 0 h 3374545"/>
                <a:gd name="connsiteX1" fmla="*/ 4245101 w 4245101"/>
                <a:gd name="connsiteY1" fmla="*/ 0 h 3374545"/>
                <a:gd name="connsiteX2" fmla="*/ 4245101 w 4245101"/>
                <a:gd name="connsiteY2" fmla="*/ 3374545 h 3374545"/>
                <a:gd name="connsiteX3" fmla="*/ 0 w 4245101"/>
                <a:gd name="connsiteY3" fmla="*/ 3374545 h 3374545"/>
                <a:gd name="connsiteX4" fmla="*/ 0 w 4245101"/>
                <a:gd name="connsiteY4" fmla="*/ 0 h 337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5101" h="3374545">
                  <a:moveTo>
                    <a:pt x="0" y="0"/>
                  </a:moveTo>
                  <a:lnTo>
                    <a:pt x="4245101" y="0"/>
                  </a:lnTo>
                  <a:lnTo>
                    <a:pt x="4245101" y="3374545"/>
                  </a:lnTo>
                  <a:lnTo>
                    <a:pt x="0" y="33745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576" tIns="629573" rIns="163576" bIns="163576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Switch to bio-fortification as a main avenue for combating Vitamin A deficiency. Sugar fortification reduces the problem modestly.</a:t>
              </a:r>
              <a:endParaRPr lang="en-US" sz="20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0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Shift from giving 8*50Kg bags of fertilizer to 4*50Kg bags</a:t>
              </a:r>
              <a:endParaRPr lang="en-US" sz="20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0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The E-voucher Pilot: 13 districts 2015/16 Ag. Season</a:t>
              </a:r>
              <a:endParaRPr lang="en-US" sz="20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 smtClean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40644" y="1806262"/>
              <a:ext cx="1427692" cy="1427692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2000" b="-2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4288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391" y="2953779"/>
            <a:ext cx="10515600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Improving the Status Quo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670" y="1558344"/>
            <a:ext cx="10947043" cy="459775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E2F6-8839-4B25-9047-1D00A7D9C926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87299B-3EAF-4973-905D-D6D8EE1642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9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we change the status quo?</a:t>
            </a:r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1523238" y="2477728"/>
            <a:ext cx="3786181" cy="3655070"/>
          </a:xfrm>
          <a:custGeom>
            <a:avLst/>
            <a:gdLst>
              <a:gd name="connsiteX0" fmla="*/ 0 w 4490739"/>
              <a:gd name="connsiteY0" fmla="*/ 2245370 h 4490739"/>
              <a:gd name="connsiteX1" fmla="*/ 2245370 w 4490739"/>
              <a:gd name="connsiteY1" fmla="*/ 0 h 4490739"/>
              <a:gd name="connsiteX2" fmla="*/ 4490740 w 4490739"/>
              <a:gd name="connsiteY2" fmla="*/ 2245370 h 4490739"/>
              <a:gd name="connsiteX3" fmla="*/ 2245370 w 4490739"/>
              <a:gd name="connsiteY3" fmla="*/ 4490740 h 4490739"/>
              <a:gd name="connsiteX4" fmla="*/ 0 w 4490739"/>
              <a:gd name="connsiteY4" fmla="*/ 2245370 h 449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0739" h="4490739">
                <a:moveTo>
                  <a:pt x="0" y="2245370"/>
                </a:moveTo>
                <a:cubicBezTo>
                  <a:pt x="0" y="1005286"/>
                  <a:pt x="1005286" y="0"/>
                  <a:pt x="2245370" y="0"/>
                </a:cubicBezTo>
                <a:cubicBezTo>
                  <a:pt x="3485454" y="0"/>
                  <a:pt x="4490740" y="1005286"/>
                  <a:pt x="4490740" y="2245370"/>
                </a:cubicBezTo>
                <a:cubicBezTo>
                  <a:pt x="4490740" y="3485454"/>
                  <a:pt x="3485454" y="4490740"/>
                  <a:pt x="2245370" y="4490740"/>
                </a:cubicBezTo>
                <a:cubicBezTo>
                  <a:pt x="1005286" y="4490740"/>
                  <a:pt x="0" y="3485454"/>
                  <a:pt x="0" y="224537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904794" tIns="704644" rIns="904794" bIns="704644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800" kern="1200" dirty="0" smtClean="0"/>
              <a:t>Government policy makers or Technical staff </a:t>
            </a:r>
            <a:endParaRPr lang="en-GB" sz="2800" kern="1200" dirty="0"/>
          </a:p>
        </p:txBody>
      </p:sp>
      <p:sp>
        <p:nvSpPr>
          <p:cNvPr id="7" name="Freeform 6"/>
          <p:cNvSpPr/>
          <p:nvPr/>
        </p:nvSpPr>
        <p:spPr>
          <a:xfrm>
            <a:off x="6733481" y="2490093"/>
            <a:ext cx="3844866" cy="3733727"/>
          </a:xfrm>
          <a:custGeom>
            <a:avLst/>
            <a:gdLst>
              <a:gd name="connsiteX0" fmla="*/ 0 w 4490739"/>
              <a:gd name="connsiteY0" fmla="*/ 2245370 h 4490739"/>
              <a:gd name="connsiteX1" fmla="*/ 2245370 w 4490739"/>
              <a:gd name="connsiteY1" fmla="*/ 0 h 4490739"/>
              <a:gd name="connsiteX2" fmla="*/ 4490740 w 4490739"/>
              <a:gd name="connsiteY2" fmla="*/ 2245370 h 4490739"/>
              <a:gd name="connsiteX3" fmla="*/ 2245370 w 4490739"/>
              <a:gd name="connsiteY3" fmla="*/ 4490740 h 4490739"/>
              <a:gd name="connsiteX4" fmla="*/ 0 w 4490739"/>
              <a:gd name="connsiteY4" fmla="*/ 2245370 h 449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0739" h="4490739">
                <a:moveTo>
                  <a:pt x="0" y="2245370"/>
                </a:moveTo>
                <a:cubicBezTo>
                  <a:pt x="0" y="1005286"/>
                  <a:pt x="1005286" y="0"/>
                  <a:pt x="2245370" y="0"/>
                </a:cubicBezTo>
                <a:cubicBezTo>
                  <a:pt x="3485454" y="0"/>
                  <a:pt x="4490740" y="1005286"/>
                  <a:pt x="4490740" y="2245370"/>
                </a:cubicBezTo>
                <a:cubicBezTo>
                  <a:pt x="4490740" y="3485454"/>
                  <a:pt x="3485454" y="4490740"/>
                  <a:pt x="2245370" y="4490740"/>
                </a:cubicBezTo>
                <a:cubicBezTo>
                  <a:pt x="1005286" y="4490740"/>
                  <a:pt x="0" y="3485454"/>
                  <a:pt x="0" y="224537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904794" tIns="704644" rIns="904794" bIns="704644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800" kern="1200" dirty="0" smtClean="0"/>
              <a:t>Researchers </a:t>
            </a:r>
            <a:endParaRPr lang="en-GB" sz="2800" kern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CA6FC1-BC11-47AA-AB20-8DEB9F05E68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5893630" y="1946787"/>
            <a:ext cx="35223" cy="4277033"/>
          </a:xfrm>
          <a:prstGeom prst="line">
            <a:avLst/>
          </a:prstGeom>
          <a:ln w="2286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9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we change the status quo?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86157335"/>
              </p:ext>
            </p:extLst>
          </p:nvPr>
        </p:nvGraphicFramePr>
        <p:xfrm>
          <a:off x="817564" y="2191783"/>
          <a:ext cx="7667676" cy="3923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CA6FC1-BC11-47AA-AB20-8DEB9F05E68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48753337"/>
              </p:ext>
            </p:extLst>
          </p:nvPr>
        </p:nvGraphicFramePr>
        <p:xfrm>
          <a:off x="9163665" y="1846456"/>
          <a:ext cx="2871019" cy="2253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814687" y="2320413"/>
            <a:ext cx="3131506" cy="377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itchFamily="2" charset="2"/>
              <a:buChar char="§"/>
              <a:defRPr sz="29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77863" indent="-3111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3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Include senior decision-makers from policy making institutions in the early stages of research designs to ensure early buy-ins. 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GB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0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Enhancing evidence-based policy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71242" y="2310483"/>
            <a:ext cx="5997984" cy="4060723"/>
          </a:xfrm>
        </p:spPr>
        <p:txBody>
          <a:bodyPr/>
          <a:lstStyle/>
          <a:p>
            <a:r>
              <a:rPr lang="en-US" sz="3600" dirty="0"/>
              <a:t>Communicate research effectively to decision makers and their technical staff </a:t>
            </a:r>
          </a:p>
          <a:p>
            <a:pPr marL="0" indent="0">
              <a:buNone/>
            </a:pP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CA6FC1-BC11-47AA-AB20-8DEB9F05E68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31" y="2529295"/>
            <a:ext cx="3638992" cy="362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5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22070" y="2619738"/>
            <a:ext cx="5805737" cy="2970357"/>
          </a:xfrm>
        </p:spPr>
        <p:txBody>
          <a:bodyPr/>
          <a:lstStyle/>
          <a:p>
            <a:r>
              <a:rPr lang="en-GB" sz="3600" dirty="0"/>
              <a:t>Continuous dialogue between senior </a:t>
            </a:r>
            <a:r>
              <a:rPr lang="en-GB" sz="3600" dirty="0" smtClean="0"/>
              <a:t>decision-makers, government technical staff </a:t>
            </a:r>
            <a:r>
              <a:rPr lang="en-GB" sz="3600" dirty="0"/>
              <a:t>and researchers. </a:t>
            </a:r>
          </a:p>
          <a:p>
            <a:pPr marL="0" indent="0">
              <a:buNone/>
            </a:pP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CA6FC1-BC11-47AA-AB20-8DEB9F05E68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Enhancing evidence-based policy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895834"/>
            <a:ext cx="4200165" cy="420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Enhancing evidence-based policy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60596" y="2797277"/>
            <a:ext cx="5185961" cy="4060723"/>
          </a:xfrm>
        </p:spPr>
        <p:txBody>
          <a:bodyPr/>
          <a:lstStyle/>
          <a:p>
            <a:r>
              <a:rPr lang="en-US" sz="3600" dirty="0"/>
              <a:t>Increase the speed with which evidence is generated</a:t>
            </a:r>
            <a:r>
              <a:rPr lang="en-US" dirty="0" smtClean="0"/>
              <a:t>.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CA6FC1-BC11-47AA-AB20-8DEB9F05E68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1" y="2363475"/>
            <a:ext cx="4003268" cy="26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Enhancing evidence-based policy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0217" y="2006996"/>
            <a:ext cx="5316761" cy="4060723"/>
          </a:xfrm>
        </p:spPr>
        <p:txBody>
          <a:bodyPr/>
          <a:lstStyle/>
          <a:p>
            <a:r>
              <a:rPr lang="en-US" sz="3600" dirty="0" smtClean="0"/>
              <a:t>Capacity training of key policy makers and their support staff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CA6FC1-BC11-47AA-AB20-8DEB9F05E68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249372"/>
            <a:ext cx="4649214" cy="33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71302" y="2035276"/>
            <a:ext cx="5316761" cy="4060723"/>
          </a:xfrm>
        </p:spPr>
        <p:txBody>
          <a:bodyPr/>
          <a:lstStyle/>
          <a:p>
            <a:r>
              <a:rPr lang="en-US" dirty="0"/>
              <a:t>A long term solution is to instill a culture of inquiry in the population </a:t>
            </a:r>
            <a:r>
              <a:rPr lang="en-US" dirty="0" smtClean="0"/>
              <a:t>the education system.</a:t>
            </a:r>
          </a:p>
          <a:p>
            <a:r>
              <a:rPr lang="en-US" dirty="0" smtClean="0"/>
              <a:t>Ordinary citizens need to demand evidence-based policy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CA6FC1-BC11-47AA-AB20-8DEB9F05E68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" y="2630078"/>
            <a:ext cx="3909234" cy="260179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Enhancing evidence-based policy </a:t>
            </a:r>
          </a:p>
        </p:txBody>
      </p:sp>
    </p:spTree>
    <p:extLst>
      <p:ext uri="{BB962C8B-B14F-4D97-AF65-F5344CB8AC3E}">
        <p14:creationId xmlns:p14="http://schemas.microsoft.com/office/powerpoint/2010/main" val="20870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Policy making is complex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8962" y="1930139"/>
            <a:ext cx="6366361" cy="4495800"/>
          </a:xfrm>
        </p:spPr>
        <p:txBody>
          <a:bodyPr/>
          <a:lstStyle/>
          <a:p>
            <a:r>
              <a:rPr lang="en-GB" dirty="0" smtClean="0"/>
              <a:t>Policy </a:t>
            </a:r>
            <a:r>
              <a:rPr lang="en-GB" dirty="0"/>
              <a:t>processes are complex 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smtClean="0"/>
              <a:t>not linear)  </a:t>
            </a:r>
          </a:p>
          <a:p>
            <a:pPr lvl="1"/>
            <a:r>
              <a:rPr lang="en-GB" dirty="0" smtClean="0"/>
              <a:t>simply </a:t>
            </a:r>
            <a:r>
              <a:rPr lang="en-GB" dirty="0"/>
              <a:t>presenting information to policy-makers and expecting them to act upon it is very unlikely to work. </a:t>
            </a:r>
            <a:endParaRPr lang="en-GB" dirty="0" smtClean="0"/>
          </a:p>
          <a:p>
            <a:pPr lvl="1"/>
            <a:r>
              <a:rPr lang="en-GB" dirty="0" smtClean="0"/>
              <a:t>Policy </a:t>
            </a:r>
            <a:r>
              <a:rPr lang="en-GB" dirty="0"/>
              <a:t>processes </a:t>
            </a:r>
            <a:r>
              <a:rPr lang="en-GB" dirty="0" smtClean="0"/>
              <a:t>have </a:t>
            </a:r>
            <a:r>
              <a:rPr lang="en-GB" dirty="0"/>
              <a:t>various stages </a:t>
            </a:r>
            <a:r>
              <a:rPr lang="en-GB" dirty="0" smtClean="0"/>
              <a:t>and each may take time to complete.  </a:t>
            </a:r>
          </a:p>
          <a:p>
            <a:pPr lvl="1"/>
            <a:r>
              <a:rPr lang="en-GB" sz="2800" b="1" dirty="0" smtClean="0">
                <a:solidFill>
                  <a:srgbClr val="FF0000"/>
                </a:solidFill>
              </a:rPr>
              <a:t>So our strategies </a:t>
            </a:r>
            <a:r>
              <a:rPr lang="en-GB" sz="2800" b="1" dirty="0">
                <a:solidFill>
                  <a:srgbClr val="FF0000"/>
                </a:solidFill>
              </a:rPr>
              <a:t>must be fluid</a:t>
            </a:r>
            <a:r>
              <a:rPr lang="en-GB" b="1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CA6FC1-BC11-47AA-AB20-8DEB9F05E68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577" y="2242203"/>
            <a:ext cx="3789575" cy="364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9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632902" y="1600200"/>
            <a:ext cx="9240520" cy="4495800"/>
          </a:xfrm>
          <a:prstGeom prst="rightArrow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1021136" y="2948940"/>
            <a:ext cx="1738436" cy="1798320"/>
          </a:xfrm>
          <a:custGeom>
            <a:avLst/>
            <a:gdLst>
              <a:gd name="connsiteX0" fmla="*/ 0 w 1738436"/>
              <a:gd name="connsiteY0" fmla="*/ 289745 h 1798320"/>
              <a:gd name="connsiteX1" fmla="*/ 289745 w 1738436"/>
              <a:gd name="connsiteY1" fmla="*/ 0 h 1798320"/>
              <a:gd name="connsiteX2" fmla="*/ 1448691 w 1738436"/>
              <a:gd name="connsiteY2" fmla="*/ 0 h 1798320"/>
              <a:gd name="connsiteX3" fmla="*/ 1738436 w 1738436"/>
              <a:gd name="connsiteY3" fmla="*/ 289745 h 1798320"/>
              <a:gd name="connsiteX4" fmla="*/ 1738436 w 1738436"/>
              <a:gd name="connsiteY4" fmla="*/ 1508575 h 1798320"/>
              <a:gd name="connsiteX5" fmla="*/ 1448691 w 1738436"/>
              <a:gd name="connsiteY5" fmla="*/ 1798320 h 1798320"/>
              <a:gd name="connsiteX6" fmla="*/ 289745 w 1738436"/>
              <a:gd name="connsiteY6" fmla="*/ 1798320 h 1798320"/>
              <a:gd name="connsiteX7" fmla="*/ 0 w 1738436"/>
              <a:gd name="connsiteY7" fmla="*/ 1508575 h 1798320"/>
              <a:gd name="connsiteX8" fmla="*/ 0 w 1738436"/>
              <a:gd name="connsiteY8" fmla="*/ 289745 h 179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8436" h="1798320">
                <a:moveTo>
                  <a:pt x="0" y="289745"/>
                </a:moveTo>
                <a:cubicBezTo>
                  <a:pt x="0" y="129723"/>
                  <a:pt x="129723" y="0"/>
                  <a:pt x="289745" y="0"/>
                </a:cubicBezTo>
                <a:lnTo>
                  <a:pt x="1448691" y="0"/>
                </a:lnTo>
                <a:cubicBezTo>
                  <a:pt x="1608713" y="0"/>
                  <a:pt x="1738436" y="129723"/>
                  <a:pt x="1738436" y="289745"/>
                </a:cubicBezTo>
                <a:lnTo>
                  <a:pt x="1738436" y="1508575"/>
                </a:lnTo>
                <a:cubicBezTo>
                  <a:pt x="1738436" y="1668597"/>
                  <a:pt x="1608713" y="1798320"/>
                  <a:pt x="1448691" y="1798320"/>
                </a:cubicBezTo>
                <a:lnTo>
                  <a:pt x="289745" y="1798320"/>
                </a:lnTo>
                <a:cubicBezTo>
                  <a:pt x="129723" y="1798320"/>
                  <a:pt x="0" y="1668597"/>
                  <a:pt x="0" y="1508575"/>
                </a:cubicBezTo>
                <a:lnTo>
                  <a:pt x="0" y="28974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3443" tIns="153443" rIns="153443" bIns="15344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What is evidence-based policy-making?</a:t>
            </a:r>
            <a:endParaRPr lang="en-US" sz="1800" kern="1200" dirty="0"/>
          </a:p>
        </p:txBody>
      </p:sp>
      <p:sp>
        <p:nvSpPr>
          <p:cNvPr id="9" name="Freeform 8"/>
          <p:cNvSpPr/>
          <p:nvPr/>
        </p:nvSpPr>
        <p:spPr>
          <a:xfrm>
            <a:off x="2962660" y="2948940"/>
            <a:ext cx="1738436" cy="1798320"/>
          </a:xfrm>
          <a:custGeom>
            <a:avLst/>
            <a:gdLst>
              <a:gd name="connsiteX0" fmla="*/ 0 w 1738436"/>
              <a:gd name="connsiteY0" fmla="*/ 289745 h 1798320"/>
              <a:gd name="connsiteX1" fmla="*/ 289745 w 1738436"/>
              <a:gd name="connsiteY1" fmla="*/ 0 h 1798320"/>
              <a:gd name="connsiteX2" fmla="*/ 1448691 w 1738436"/>
              <a:gd name="connsiteY2" fmla="*/ 0 h 1798320"/>
              <a:gd name="connsiteX3" fmla="*/ 1738436 w 1738436"/>
              <a:gd name="connsiteY3" fmla="*/ 289745 h 1798320"/>
              <a:gd name="connsiteX4" fmla="*/ 1738436 w 1738436"/>
              <a:gd name="connsiteY4" fmla="*/ 1508575 h 1798320"/>
              <a:gd name="connsiteX5" fmla="*/ 1448691 w 1738436"/>
              <a:gd name="connsiteY5" fmla="*/ 1798320 h 1798320"/>
              <a:gd name="connsiteX6" fmla="*/ 289745 w 1738436"/>
              <a:gd name="connsiteY6" fmla="*/ 1798320 h 1798320"/>
              <a:gd name="connsiteX7" fmla="*/ 0 w 1738436"/>
              <a:gd name="connsiteY7" fmla="*/ 1508575 h 1798320"/>
              <a:gd name="connsiteX8" fmla="*/ 0 w 1738436"/>
              <a:gd name="connsiteY8" fmla="*/ 289745 h 179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8436" h="1798320">
                <a:moveTo>
                  <a:pt x="0" y="289745"/>
                </a:moveTo>
                <a:cubicBezTo>
                  <a:pt x="0" y="129723"/>
                  <a:pt x="129723" y="0"/>
                  <a:pt x="289745" y="0"/>
                </a:cubicBezTo>
                <a:lnTo>
                  <a:pt x="1448691" y="0"/>
                </a:lnTo>
                <a:cubicBezTo>
                  <a:pt x="1608713" y="0"/>
                  <a:pt x="1738436" y="129723"/>
                  <a:pt x="1738436" y="289745"/>
                </a:cubicBezTo>
                <a:lnTo>
                  <a:pt x="1738436" y="1508575"/>
                </a:lnTo>
                <a:cubicBezTo>
                  <a:pt x="1738436" y="1668597"/>
                  <a:pt x="1608713" y="1798320"/>
                  <a:pt x="1448691" y="1798320"/>
                </a:cubicBezTo>
                <a:lnTo>
                  <a:pt x="289745" y="1798320"/>
                </a:lnTo>
                <a:cubicBezTo>
                  <a:pt x="129723" y="1798320"/>
                  <a:pt x="0" y="1668597"/>
                  <a:pt x="0" y="1508575"/>
                </a:cubicBezTo>
                <a:lnTo>
                  <a:pt x="0" y="28974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3443" tIns="153443" rIns="153443" bIns="15344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Why is it important? </a:t>
            </a:r>
            <a:endParaRPr lang="en-US" sz="1800" kern="1200" dirty="0"/>
          </a:p>
        </p:txBody>
      </p:sp>
      <p:sp>
        <p:nvSpPr>
          <p:cNvPr id="10" name="Freeform 9"/>
          <p:cNvSpPr/>
          <p:nvPr/>
        </p:nvSpPr>
        <p:spPr>
          <a:xfrm>
            <a:off x="5023582" y="2948940"/>
            <a:ext cx="1738436" cy="1798320"/>
          </a:xfrm>
          <a:custGeom>
            <a:avLst/>
            <a:gdLst>
              <a:gd name="connsiteX0" fmla="*/ 0 w 1738436"/>
              <a:gd name="connsiteY0" fmla="*/ 289745 h 1798320"/>
              <a:gd name="connsiteX1" fmla="*/ 289745 w 1738436"/>
              <a:gd name="connsiteY1" fmla="*/ 0 h 1798320"/>
              <a:gd name="connsiteX2" fmla="*/ 1448691 w 1738436"/>
              <a:gd name="connsiteY2" fmla="*/ 0 h 1798320"/>
              <a:gd name="connsiteX3" fmla="*/ 1738436 w 1738436"/>
              <a:gd name="connsiteY3" fmla="*/ 289745 h 1798320"/>
              <a:gd name="connsiteX4" fmla="*/ 1738436 w 1738436"/>
              <a:gd name="connsiteY4" fmla="*/ 1508575 h 1798320"/>
              <a:gd name="connsiteX5" fmla="*/ 1448691 w 1738436"/>
              <a:gd name="connsiteY5" fmla="*/ 1798320 h 1798320"/>
              <a:gd name="connsiteX6" fmla="*/ 289745 w 1738436"/>
              <a:gd name="connsiteY6" fmla="*/ 1798320 h 1798320"/>
              <a:gd name="connsiteX7" fmla="*/ 0 w 1738436"/>
              <a:gd name="connsiteY7" fmla="*/ 1508575 h 1798320"/>
              <a:gd name="connsiteX8" fmla="*/ 0 w 1738436"/>
              <a:gd name="connsiteY8" fmla="*/ 289745 h 179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8436" h="1798320">
                <a:moveTo>
                  <a:pt x="0" y="289745"/>
                </a:moveTo>
                <a:cubicBezTo>
                  <a:pt x="0" y="129723"/>
                  <a:pt x="129723" y="0"/>
                  <a:pt x="289745" y="0"/>
                </a:cubicBezTo>
                <a:lnTo>
                  <a:pt x="1448691" y="0"/>
                </a:lnTo>
                <a:cubicBezTo>
                  <a:pt x="1608713" y="0"/>
                  <a:pt x="1738436" y="129723"/>
                  <a:pt x="1738436" y="289745"/>
                </a:cubicBezTo>
                <a:lnTo>
                  <a:pt x="1738436" y="1508575"/>
                </a:lnTo>
                <a:cubicBezTo>
                  <a:pt x="1738436" y="1668597"/>
                  <a:pt x="1608713" y="1798320"/>
                  <a:pt x="1448691" y="1798320"/>
                </a:cubicBezTo>
                <a:lnTo>
                  <a:pt x="289745" y="1798320"/>
                </a:lnTo>
                <a:cubicBezTo>
                  <a:pt x="129723" y="1798320"/>
                  <a:pt x="0" y="1668597"/>
                  <a:pt x="0" y="1508575"/>
                </a:cubicBezTo>
                <a:lnTo>
                  <a:pt x="0" y="28974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3443" tIns="153443" rIns="153443" bIns="15344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Evidence based-policy </a:t>
            </a:r>
            <a:r>
              <a:rPr lang="en-US" dirty="0" smtClean="0"/>
              <a:t>making </a:t>
            </a:r>
            <a:r>
              <a:rPr lang="en-US" sz="1800" kern="1200" dirty="0" smtClean="0"/>
              <a:t>in Zambia</a:t>
            </a:r>
            <a:endParaRPr lang="en-US" sz="18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7084504" y="2948940"/>
            <a:ext cx="1738436" cy="1798320"/>
          </a:xfrm>
          <a:custGeom>
            <a:avLst/>
            <a:gdLst>
              <a:gd name="connsiteX0" fmla="*/ 0 w 1738436"/>
              <a:gd name="connsiteY0" fmla="*/ 289745 h 1798320"/>
              <a:gd name="connsiteX1" fmla="*/ 289745 w 1738436"/>
              <a:gd name="connsiteY1" fmla="*/ 0 h 1798320"/>
              <a:gd name="connsiteX2" fmla="*/ 1448691 w 1738436"/>
              <a:gd name="connsiteY2" fmla="*/ 0 h 1798320"/>
              <a:gd name="connsiteX3" fmla="*/ 1738436 w 1738436"/>
              <a:gd name="connsiteY3" fmla="*/ 289745 h 1798320"/>
              <a:gd name="connsiteX4" fmla="*/ 1738436 w 1738436"/>
              <a:gd name="connsiteY4" fmla="*/ 1508575 h 1798320"/>
              <a:gd name="connsiteX5" fmla="*/ 1448691 w 1738436"/>
              <a:gd name="connsiteY5" fmla="*/ 1798320 h 1798320"/>
              <a:gd name="connsiteX6" fmla="*/ 289745 w 1738436"/>
              <a:gd name="connsiteY6" fmla="*/ 1798320 h 1798320"/>
              <a:gd name="connsiteX7" fmla="*/ 0 w 1738436"/>
              <a:gd name="connsiteY7" fmla="*/ 1508575 h 1798320"/>
              <a:gd name="connsiteX8" fmla="*/ 0 w 1738436"/>
              <a:gd name="connsiteY8" fmla="*/ 289745 h 179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8436" h="1798320">
                <a:moveTo>
                  <a:pt x="0" y="289745"/>
                </a:moveTo>
                <a:cubicBezTo>
                  <a:pt x="0" y="129723"/>
                  <a:pt x="129723" y="0"/>
                  <a:pt x="289745" y="0"/>
                </a:cubicBezTo>
                <a:lnTo>
                  <a:pt x="1448691" y="0"/>
                </a:lnTo>
                <a:cubicBezTo>
                  <a:pt x="1608713" y="0"/>
                  <a:pt x="1738436" y="129723"/>
                  <a:pt x="1738436" y="289745"/>
                </a:cubicBezTo>
                <a:lnTo>
                  <a:pt x="1738436" y="1508575"/>
                </a:lnTo>
                <a:cubicBezTo>
                  <a:pt x="1738436" y="1668597"/>
                  <a:pt x="1608713" y="1798320"/>
                  <a:pt x="1448691" y="1798320"/>
                </a:cubicBezTo>
                <a:lnTo>
                  <a:pt x="289745" y="1798320"/>
                </a:lnTo>
                <a:cubicBezTo>
                  <a:pt x="129723" y="1798320"/>
                  <a:pt x="0" y="1668597"/>
                  <a:pt x="0" y="1508575"/>
                </a:cubicBezTo>
                <a:lnTo>
                  <a:pt x="0" y="28974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3443" tIns="153443" rIns="153443" bIns="15344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How do we improve the status quo?</a:t>
            </a:r>
            <a:endParaRPr lang="en-US" sz="18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9229117" y="2948940"/>
            <a:ext cx="1738436" cy="1798320"/>
          </a:xfrm>
          <a:custGeom>
            <a:avLst/>
            <a:gdLst>
              <a:gd name="connsiteX0" fmla="*/ 0 w 1738436"/>
              <a:gd name="connsiteY0" fmla="*/ 289745 h 1798320"/>
              <a:gd name="connsiteX1" fmla="*/ 289745 w 1738436"/>
              <a:gd name="connsiteY1" fmla="*/ 0 h 1798320"/>
              <a:gd name="connsiteX2" fmla="*/ 1448691 w 1738436"/>
              <a:gd name="connsiteY2" fmla="*/ 0 h 1798320"/>
              <a:gd name="connsiteX3" fmla="*/ 1738436 w 1738436"/>
              <a:gd name="connsiteY3" fmla="*/ 289745 h 1798320"/>
              <a:gd name="connsiteX4" fmla="*/ 1738436 w 1738436"/>
              <a:gd name="connsiteY4" fmla="*/ 1508575 h 1798320"/>
              <a:gd name="connsiteX5" fmla="*/ 1448691 w 1738436"/>
              <a:gd name="connsiteY5" fmla="*/ 1798320 h 1798320"/>
              <a:gd name="connsiteX6" fmla="*/ 289745 w 1738436"/>
              <a:gd name="connsiteY6" fmla="*/ 1798320 h 1798320"/>
              <a:gd name="connsiteX7" fmla="*/ 0 w 1738436"/>
              <a:gd name="connsiteY7" fmla="*/ 1508575 h 1798320"/>
              <a:gd name="connsiteX8" fmla="*/ 0 w 1738436"/>
              <a:gd name="connsiteY8" fmla="*/ 289745 h 179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8436" h="1798320">
                <a:moveTo>
                  <a:pt x="0" y="289745"/>
                </a:moveTo>
                <a:cubicBezTo>
                  <a:pt x="0" y="129723"/>
                  <a:pt x="129723" y="0"/>
                  <a:pt x="289745" y="0"/>
                </a:cubicBezTo>
                <a:lnTo>
                  <a:pt x="1448691" y="0"/>
                </a:lnTo>
                <a:cubicBezTo>
                  <a:pt x="1608713" y="0"/>
                  <a:pt x="1738436" y="129723"/>
                  <a:pt x="1738436" y="289745"/>
                </a:cubicBezTo>
                <a:lnTo>
                  <a:pt x="1738436" y="1508575"/>
                </a:lnTo>
                <a:cubicBezTo>
                  <a:pt x="1738436" y="1668597"/>
                  <a:pt x="1608713" y="1798320"/>
                  <a:pt x="1448691" y="1798320"/>
                </a:cubicBezTo>
                <a:lnTo>
                  <a:pt x="289745" y="1798320"/>
                </a:lnTo>
                <a:cubicBezTo>
                  <a:pt x="129723" y="1798320"/>
                  <a:pt x="0" y="1668597"/>
                  <a:pt x="0" y="1508575"/>
                </a:cubicBezTo>
                <a:lnTo>
                  <a:pt x="0" y="28974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3443" tIns="153443" rIns="153443" bIns="15344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Some questions for discussion </a:t>
            </a:r>
            <a:endParaRPr lang="en-US" sz="1800" kern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3580-569D-47F0-8409-43618EAA667D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87299B-3EAF-4973-905D-D6D8EE1642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89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want to see?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FD17EA5-C9AA-41CA-9D18-1D3E10620315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8" name="Freeform 7"/>
          <p:cNvSpPr/>
          <p:nvPr/>
        </p:nvSpPr>
        <p:spPr>
          <a:xfrm>
            <a:off x="5148541" y="3733801"/>
            <a:ext cx="1590120" cy="1469605"/>
          </a:xfrm>
          <a:custGeom>
            <a:avLst/>
            <a:gdLst>
              <a:gd name="connsiteX0" fmla="*/ 0 w 1013526"/>
              <a:gd name="connsiteY0" fmla="*/ 168924 h 1950720"/>
              <a:gd name="connsiteX1" fmla="*/ 168924 w 1013526"/>
              <a:gd name="connsiteY1" fmla="*/ 0 h 1950720"/>
              <a:gd name="connsiteX2" fmla="*/ 844602 w 1013526"/>
              <a:gd name="connsiteY2" fmla="*/ 0 h 1950720"/>
              <a:gd name="connsiteX3" fmla="*/ 1013526 w 1013526"/>
              <a:gd name="connsiteY3" fmla="*/ 168924 h 1950720"/>
              <a:gd name="connsiteX4" fmla="*/ 1013526 w 1013526"/>
              <a:gd name="connsiteY4" fmla="*/ 1781796 h 1950720"/>
              <a:gd name="connsiteX5" fmla="*/ 844602 w 1013526"/>
              <a:gd name="connsiteY5" fmla="*/ 1950720 h 1950720"/>
              <a:gd name="connsiteX6" fmla="*/ 168924 w 1013526"/>
              <a:gd name="connsiteY6" fmla="*/ 1950720 h 1950720"/>
              <a:gd name="connsiteX7" fmla="*/ 0 w 1013526"/>
              <a:gd name="connsiteY7" fmla="*/ 1781796 h 1950720"/>
              <a:gd name="connsiteX8" fmla="*/ 0 w 1013526"/>
              <a:gd name="connsiteY8" fmla="*/ 168924 h 19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3526" h="1950720">
                <a:moveTo>
                  <a:pt x="0" y="168924"/>
                </a:moveTo>
                <a:cubicBezTo>
                  <a:pt x="0" y="75630"/>
                  <a:pt x="75630" y="0"/>
                  <a:pt x="168924" y="0"/>
                </a:cubicBezTo>
                <a:lnTo>
                  <a:pt x="844602" y="0"/>
                </a:lnTo>
                <a:cubicBezTo>
                  <a:pt x="937896" y="0"/>
                  <a:pt x="1013526" y="75630"/>
                  <a:pt x="1013526" y="168924"/>
                </a:cubicBezTo>
                <a:lnTo>
                  <a:pt x="1013526" y="1781796"/>
                </a:lnTo>
                <a:cubicBezTo>
                  <a:pt x="1013526" y="1875090"/>
                  <a:pt x="937896" y="1950720"/>
                  <a:pt x="844602" y="1950720"/>
                </a:cubicBezTo>
                <a:lnTo>
                  <a:pt x="168924" y="1950720"/>
                </a:lnTo>
                <a:cubicBezTo>
                  <a:pt x="75630" y="1950720"/>
                  <a:pt x="0" y="1875090"/>
                  <a:pt x="0" y="1781796"/>
                </a:cubicBezTo>
                <a:lnTo>
                  <a:pt x="0" y="168924"/>
                </a:ln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386" tIns="91386" rIns="91386" bIns="91386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High agricultural GDP growth</a:t>
            </a:r>
            <a:endParaRPr lang="en-GB" sz="2000" dirty="0"/>
          </a:p>
        </p:txBody>
      </p:sp>
      <p:sp>
        <p:nvSpPr>
          <p:cNvPr id="9" name="Freeform 8"/>
          <p:cNvSpPr/>
          <p:nvPr/>
        </p:nvSpPr>
        <p:spPr>
          <a:xfrm>
            <a:off x="1561204" y="3962400"/>
            <a:ext cx="1334397" cy="1371600"/>
          </a:xfrm>
          <a:custGeom>
            <a:avLst/>
            <a:gdLst>
              <a:gd name="connsiteX0" fmla="*/ 0 w 1013526"/>
              <a:gd name="connsiteY0" fmla="*/ 168924 h 1950720"/>
              <a:gd name="connsiteX1" fmla="*/ 168924 w 1013526"/>
              <a:gd name="connsiteY1" fmla="*/ 0 h 1950720"/>
              <a:gd name="connsiteX2" fmla="*/ 844602 w 1013526"/>
              <a:gd name="connsiteY2" fmla="*/ 0 h 1950720"/>
              <a:gd name="connsiteX3" fmla="*/ 1013526 w 1013526"/>
              <a:gd name="connsiteY3" fmla="*/ 168924 h 1950720"/>
              <a:gd name="connsiteX4" fmla="*/ 1013526 w 1013526"/>
              <a:gd name="connsiteY4" fmla="*/ 1781796 h 1950720"/>
              <a:gd name="connsiteX5" fmla="*/ 844602 w 1013526"/>
              <a:gd name="connsiteY5" fmla="*/ 1950720 h 1950720"/>
              <a:gd name="connsiteX6" fmla="*/ 168924 w 1013526"/>
              <a:gd name="connsiteY6" fmla="*/ 1950720 h 1950720"/>
              <a:gd name="connsiteX7" fmla="*/ 0 w 1013526"/>
              <a:gd name="connsiteY7" fmla="*/ 1781796 h 1950720"/>
              <a:gd name="connsiteX8" fmla="*/ 0 w 1013526"/>
              <a:gd name="connsiteY8" fmla="*/ 168924 h 19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3526" h="1950720">
                <a:moveTo>
                  <a:pt x="0" y="168924"/>
                </a:moveTo>
                <a:cubicBezTo>
                  <a:pt x="0" y="75630"/>
                  <a:pt x="75630" y="0"/>
                  <a:pt x="168924" y="0"/>
                </a:cubicBezTo>
                <a:lnTo>
                  <a:pt x="844602" y="0"/>
                </a:lnTo>
                <a:cubicBezTo>
                  <a:pt x="937896" y="0"/>
                  <a:pt x="1013526" y="75630"/>
                  <a:pt x="1013526" y="168924"/>
                </a:cubicBezTo>
                <a:lnTo>
                  <a:pt x="1013526" y="1781796"/>
                </a:lnTo>
                <a:cubicBezTo>
                  <a:pt x="1013526" y="1875090"/>
                  <a:pt x="937896" y="1950720"/>
                  <a:pt x="844602" y="1950720"/>
                </a:cubicBezTo>
                <a:lnTo>
                  <a:pt x="168924" y="1950720"/>
                </a:lnTo>
                <a:cubicBezTo>
                  <a:pt x="75630" y="1950720"/>
                  <a:pt x="0" y="1875090"/>
                  <a:pt x="0" y="1781796"/>
                </a:cubicBezTo>
                <a:lnTo>
                  <a:pt x="0" y="168924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386" tIns="91386" rIns="91386" bIns="91386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bg2"/>
                </a:solidFill>
              </a:rPr>
              <a:t>Hunger Free Zambia </a:t>
            </a:r>
            <a:endParaRPr lang="en-GB" sz="2000" dirty="0">
              <a:solidFill>
                <a:schemeClr val="bg2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131131" y="2807360"/>
            <a:ext cx="1456126" cy="1383640"/>
          </a:xfrm>
          <a:custGeom>
            <a:avLst/>
            <a:gdLst>
              <a:gd name="connsiteX0" fmla="*/ 0 w 1013526"/>
              <a:gd name="connsiteY0" fmla="*/ 168924 h 1950720"/>
              <a:gd name="connsiteX1" fmla="*/ 168924 w 1013526"/>
              <a:gd name="connsiteY1" fmla="*/ 0 h 1950720"/>
              <a:gd name="connsiteX2" fmla="*/ 844602 w 1013526"/>
              <a:gd name="connsiteY2" fmla="*/ 0 h 1950720"/>
              <a:gd name="connsiteX3" fmla="*/ 1013526 w 1013526"/>
              <a:gd name="connsiteY3" fmla="*/ 168924 h 1950720"/>
              <a:gd name="connsiteX4" fmla="*/ 1013526 w 1013526"/>
              <a:gd name="connsiteY4" fmla="*/ 1781796 h 1950720"/>
              <a:gd name="connsiteX5" fmla="*/ 844602 w 1013526"/>
              <a:gd name="connsiteY5" fmla="*/ 1950720 h 1950720"/>
              <a:gd name="connsiteX6" fmla="*/ 168924 w 1013526"/>
              <a:gd name="connsiteY6" fmla="*/ 1950720 h 1950720"/>
              <a:gd name="connsiteX7" fmla="*/ 0 w 1013526"/>
              <a:gd name="connsiteY7" fmla="*/ 1781796 h 1950720"/>
              <a:gd name="connsiteX8" fmla="*/ 0 w 1013526"/>
              <a:gd name="connsiteY8" fmla="*/ 168924 h 19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3526" h="1950720">
                <a:moveTo>
                  <a:pt x="0" y="168924"/>
                </a:moveTo>
                <a:cubicBezTo>
                  <a:pt x="0" y="75630"/>
                  <a:pt x="75630" y="0"/>
                  <a:pt x="168924" y="0"/>
                </a:cubicBezTo>
                <a:lnTo>
                  <a:pt x="844602" y="0"/>
                </a:lnTo>
                <a:cubicBezTo>
                  <a:pt x="937896" y="0"/>
                  <a:pt x="1013526" y="75630"/>
                  <a:pt x="1013526" y="168924"/>
                </a:cubicBezTo>
                <a:lnTo>
                  <a:pt x="1013526" y="1781796"/>
                </a:lnTo>
                <a:cubicBezTo>
                  <a:pt x="1013526" y="1875090"/>
                  <a:pt x="937896" y="1950720"/>
                  <a:pt x="844602" y="1950720"/>
                </a:cubicBezTo>
                <a:lnTo>
                  <a:pt x="168924" y="1950720"/>
                </a:lnTo>
                <a:cubicBezTo>
                  <a:pt x="75630" y="1950720"/>
                  <a:pt x="0" y="1875090"/>
                  <a:pt x="0" y="1781796"/>
                </a:cubicBezTo>
                <a:lnTo>
                  <a:pt x="0" y="168924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386" tIns="91386" rIns="91386" bIns="91386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Diversified Agricultural Sector</a:t>
            </a:r>
            <a:endParaRPr lang="en-GB" sz="2000" dirty="0"/>
          </a:p>
        </p:txBody>
      </p:sp>
      <p:sp>
        <p:nvSpPr>
          <p:cNvPr id="11" name="Freeform 10"/>
          <p:cNvSpPr/>
          <p:nvPr/>
        </p:nvSpPr>
        <p:spPr>
          <a:xfrm>
            <a:off x="5529492" y="1752600"/>
            <a:ext cx="1404709" cy="1447800"/>
          </a:xfrm>
          <a:custGeom>
            <a:avLst/>
            <a:gdLst>
              <a:gd name="connsiteX0" fmla="*/ 0 w 1013526"/>
              <a:gd name="connsiteY0" fmla="*/ 168924 h 1950720"/>
              <a:gd name="connsiteX1" fmla="*/ 168924 w 1013526"/>
              <a:gd name="connsiteY1" fmla="*/ 0 h 1950720"/>
              <a:gd name="connsiteX2" fmla="*/ 844602 w 1013526"/>
              <a:gd name="connsiteY2" fmla="*/ 0 h 1950720"/>
              <a:gd name="connsiteX3" fmla="*/ 1013526 w 1013526"/>
              <a:gd name="connsiteY3" fmla="*/ 168924 h 1950720"/>
              <a:gd name="connsiteX4" fmla="*/ 1013526 w 1013526"/>
              <a:gd name="connsiteY4" fmla="*/ 1781796 h 1950720"/>
              <a:gd name="connsiteX5" fmla="*/ 844602 w 1013526"/>
              <a:gd name="connsiteY5" fmla="*/ 1950720 h 1950720"/>
              <a:gd name="connsiteX6" fmla="*/ 168924 w 1013526"/>
              <a:gd name="connsiteY6" fmla="*/ 1950720 h 1950720"/>
              <a:gd name="connsiteX7" fmla="*/ 0 w 1013526"/>
              <a:gd name="connsiteY7" fmla="*/ 1781796 h 1950720"/>
              <a:gd name="connsiteX8" fmla="*/ 0 w 1013526"/>
              <a:gd name="connsiteY8" fmla="*/ 168924 h 19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3526" h="1950720">
                <a:moveTo>
                  <a:pt x="0" y="168924"/>
                </a:moveTo>
                <a:cubicBezTo>
                  <a:pt x="0" y="75630"/>
                  <a:pt x="75630" y="0"/>
                  <a:pt x="168924" y="0"/>
                </a:cubicBezTo>
                <a:lnTo>
                  <a:pt x="844602" y="0"/>
                </a:lnTo>
                <a:cubicBezTo>
                  <a:pt x="937896" y="0"/>
                  <a:pt x="1013526" y="75630"/>
                  <a:pt x="1013526" y="168924"/>
                </a:cubicBezTo>
                <a:lnTo>
                  <a:pt x="1013526" y="1781796"/>
                </a:lnTo>
                <a:cubicBezTo>
                  <a:pt x="1013526" y="1875090"/>
                  <a:pt x="937896" y="1950720"/>
                  <a:pt x="844602" y="1950720"/>
                </a:cubicBezTo>
                <a:lnTo>
                  <a:pt x="168924" y="1950720"/>
                </a:lnTo>
                <a:cubicBezTo>
                  <a:pt x="75630" y="1950720"/>
                  <a:pt x="0" y="1875090"/>
                  <a:pt x="0" y="1781796"/>
                </a:cubicBezTo>
                <a:lnTo>
                  <a:pt x="0" y="1689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386" tIns="91386" rIns="91386" bIns="91386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bg2"/>
                </a:solidFill>
              </a:rPr>
              <a:t>Zero Post harvest Losses</a:t>
            </a:r>
            <a:endParaRPr lang="en-GB" sz="2000" dirty="0">
              <a:solidFill>
                <a:schemeClr val="bg2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924800" y="1619990"/>
            <a:ext cx="1600200" cy="1351811"/>
          </a:xfrm>
          <a:custGeom>
            <a:avLst/>
            <a:gdLst>
              <a:gd name="connsiteX0" fmla="*/ 0 w 829500"/>
              <a:gd name="connsiteY0" fmla="*/ 138253 h 1950720"/>
              <a:gd name="connsiteX1" fmla="*/ 138253 w 829500"/>
              <a:gd name="connsiteY1" fmla="*/ 0 h 1950720"/>
              <a:gd name="connsiteX2" fmla="*/ 691247 w 829500"/>
              <a:gd name="connsiteY2" fmla="*/ 0 h 1950720"/>
              <a:gd name="connsiteX3" fmla="*/ 829500 w 829500"/>
              <a:gd name="connsiteY3" fmla="*/ 138253 h 1950720"/>
              <a:gd name="connsiteX4" fmla="*/ 829500 w 829500"/>
              <a:gd name="connsiteY4" fmla="*/ 1812467 h 1950720"/>
              <a:gd name="connsiteX5" fmla="*/ 691247 w 829500"/>
              <a:gd name="connsiteY5" fmla="*/ 1950720 h 1950720"/>
              <a:gd name="connsiteX6" fmla="*/ 138253 w 829500"/>
              <a:gd name="connsiteY6" fmla="*/ 1950720 h 1950720"/>
              <a:gd name="connsiteX7" fmla="*/ 0 w 829500"/>
              <a:gd name="connsiteY7" fmla="*/ 1812467 h 1950720"/>
              <a:gd name="connsiteX8" fmla="*/ 0 w 829500"/>
              <a:gd name="connsiteY8" fmla="*/ 138253 h 19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9500" h="1950720">
                <a:moveTo>
                  <a:pt x="0" y="138253"/>
                </a:moveTo>
                <a:cubicBezTo>
                  <a:pt x="0" y="61898"/>
                  <a:pt x="61898" y="0"/>
                  <a:pt x="138253" y="0"/>
                </a:cubicBezTo>
                <a:lnTo>
                  <a:pt x="691247" y="0"/>
                </a:lnTo>
                <a:cubicBezTo>
                  <a:pt x="767602" y="0"/>
                  <a:pt x="829500" y="61898"/>
                  <a:pt x="829500" y="138253"/>
                </a:cubicBezTo>
                <a:lnTo>
                  <a:pt x="829500" y="1812467"/>
                </a:lnTo>
                <a:cubicBezTo>
                  <a:pt x="829500" y="1888822"/>
                  <a:pt x="767602" y="1950720"/>
                  <a:pt x="691247" y="1950720"/>
                </a:cubicBezTo>
                <a:lnTo>
                  <a:pt x="138253" y="1950720"/>
                </a:lnTo>
                <a:cubicBezTo>
                  <a:pt x="61898" y="1950720"/>
                  <a:pt x="0" y="1888822"/>
                  <a:pt x="0" y="1812467"/>
                </a:cubicBezTo>
                <a:lnTo>
                  <a:pt x="0" y="138253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403" tIns="82403" rIns="82403" bIns="82403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bg2"/>
                </a:solidFill>
              </a:rPr>
              <a:t>Breadbasket of the Region</a:t>
            </a:r>
            <a:endParaRPr lang="en-GB" sz="2000" dirty="0">
              <a:solidFill>
                <a:schemeClr val="bg2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934200" y="3342341"/>
            <a:ext cx="1600200" cy="1447800"/>
          </a:xfrm>
          <a:custGeom>
            <a:avLst/>
            <a:gdLst>
              <a:gd name="connsiteX0" fmla="*/ 0 w 857149"/>
              <a:gd name="connsiteY0" fmla="*/ 142861 h 1950720"/>
              <a:gd name="connsiteX1" fmla="*/ 142861 w 857149"/>
              <a:gd name="connsiteY1" fmla="*/ 0 h 1950720"/>
              <a:gd name="connsiteX2" fmla="*/ 714288 w 857149"/>
              <a:gd name="connsiteY2" fmla="*/ 0 h 1950720"/>
              <a:gd name="connsiteX3" fmla="*/ 857149 w 857149"/>
              <a:gd name="connsiteY3" fmla="*/ 142861 h 1950720"/>
              <a:gd name="connsiteX4" fmla="*/ 857149 w 857149"/>
              <a:gd name="connsiteY4" fmla="*/ 1807859 h 1950720"/>
              <a:gd name="connsiteX5" fmla="*/ 714288 w 857149"/>
              <a:gd name="connsiteY5" fmla="*/ 1950720 h 1950720"/>
              <a:gd name="connsiteX6" fmla="*/ 142861 w 857149"/>
              <a:gd name="connsiteY6" fmla="*/ 1950720 h 1950720"/>
              <a:gd name="connsiteX7" fmla="*/ 0 w 857149"/>
              <a:gd name="connsiteY7" fmla="*/ 1807859 h 1950720"/>
              <a:gd name="connsiteX8" fmla="*/ 0 w 857149"/>
              <a:gd name="connsiteY8" fmla="*/ 142861 h 19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149" h="1950720">
                <a:moveTo>
                  <a:pt x="0" y="142861"/>
                </a:moveTo>
                <a:cubicBezTo>
                  <a:pt x="0" y="63961"/>
                  <a:pt x="63961" y="0"/>
                  <a:pt x="142861" y="0"/>
                </a:cubicBezTo>
                <a:lnTo>
                  <a:pt x="714288" y="0"/>
                </a:lnTo>
                <a:cubicBezTo>
                  <a:pt x="793188" y="0"/>
                  <a:pt x="857149" y="63961"/>
                  <a:pt x="857149" y="142861"/>
                </a:cubicBezTo>
                <a:lnTo>
                  <a:pt x="857149" y="1807859"/>
                </a:lnTo>
                <a:cubicBezTo>
                  <a:pt x="857149" y="1886759"/>
                  <a:pt x="793188" y="1950720"/>
                  <a:pt x="714288" y="1950720"/>
                </a:cubicBezTo>
                <a:lnTo>
                  <a:pt x="142861" y="1950720"/>
                </a:lnTo>
                <a:cubicBezTo>
                  <a:pt x="63961" y="1950720"/>
                  <a:pt x="0" y="1886759"/>
                  <a:pt x="0" y="1807859"/>
                </a:cubicBezTo>
                <a:lnTo>
                  <a:pt x="0" y="14286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753" tIns="83753" rIns="83753" bIns="83753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Lower rural poverty rates </a:t>
            </a:r>
            <a:endParaRPr lang="en-GB" sz="2000" dirty="0"/>
          </a:p>
        </p:txBody>
      </p:sp>
      <p:sp>
        <p:nvSpPr>
          <p:cNvPr id="14" name="Freeform 13"/>
          <p:cNvSpPr/>
          <p:nvPr/>
        </p:nvSpPr>
        <p:spPr>
          <a:xfrm>
            <a:off x="3294007" y="4800600"/>
            <a:ext cx="1456126" cy="1383640"/>
          </a:xfrm>
          <a:custGeom>
            <a:avLst/>
            <a:gdLst>
              <a:gd name="connsiteX0" fmla="*/ 0 w 1013526"/>
              <a:gd name="connsiteY0" fmla="*/ 168924 h 1950720"/>
              <a:gd name="connsiteX1" fmla="*/ 168924 w 1013526"/>
              <a:gd name="connsiteY1" fmla="*/ 0 h 1950720"/>
              <a:gd name="connsiteX2" fmla="*/ 844602 w 1013526"/>
              <a:gd name="connsiteY2" fmla="*/ 0 h 1950720"/>
              <a:gd name="connsiteX3" fmla="*/ 1013526 w 1013526"/>
              <a:gd name="connsiteY3" fmla="*/ 168924 h 1950720"/>
              <a:gd name="connsiteX4" fmla="*/ 1013526 w 1013526"/>
              <a:gd name="connsiteY4" fmla="*/ 1781796 h 1950720"/>
              <a:gd name="connsiteX5" fmla="*/ 844602 w 1013526"/>
              <a:gd name="connsiteY5" fmla="*/ 1950720 h 1950720"/>
              <a:gd name="connsiteX6" fmla="*/ 168924 w 1013526"/>
              <a:gd name="connsiteY6" fmla="*/ 1950720 h 1950720"/>
              <a:gd name="connsiteX7" fmla="*/ 0 w 1013526"/>
              <a:gd name="connsiteY7" fmla="*/ 1781796 h 1950720"/>
              <a:gd name="connsiteX8" fmla="*/ 0 w 1013526"/>
              <a:gd name="connsiteY8" fmla="*/ 168924 h 19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3526" h="1950720">
                <a:moveTo>
                  <a:pt x="0" y="168924"/>
                </a:moveTo>
                <a:cubicBezTo>
                  <a:pt x="0" y="75630"/>
                  <a:pt x="75630" y="0"/>
                  <a:pt x="168924" y="0"/>
                </a:cubicBezTo>
                <a:lnTo>
                  <a:pt x="844602" y="0"/>
                </a:lnTo>
                <a:cubicBezTo>
                  <a:pt x="937896" y="0"/>
                  <a:pt x="1013526" y="75630"/>
                  <a:pt x="1013526" y="168924"/>
                </a:cubicBezTo>
                <a:lnTo>
                  <a:pt x="1013526" y="1781796"/>
                </a:lnTo>
                <a:cubicBezTo>
                  <a:pt x="1013526" y="1875090"/>
                  <a:pt x="937896" y="1950720"/>
                  <a:pt x="844602" y="1950720"/>
                </a:cubicBezTo>
                <a:lnTo>
                  <a:pt x="168924" y="1950720"/>
                </a:lnTo>
                <a:cubicBezTo>
                  <a:pt x="75630" y="1950720"/>
                  <a:pt x="0" y="1875090"/>
                  <a:pt x="0" y="1781796"/>
                </a:cubicBezTo>
                <a:lnTo>
                  <a:pt x="0" y="168924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386" tIns="91386" rIns="91386" bIns="91386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2000" dirty="0"/>
              <a:t>Private sector led agricultural growth</a:t>
            </a:r>
            <a:endParaRPr lang="en-GB" sz="2000" dirty="0"/>
          </a:p>
        </p:txBody>
      </p:sp>
      <p:sp>
        <p:nvSpPr>
          <p:cNvPr id="15" name="Freeform 14"/>
          <p:cNvSpPr/>
          <p:nvPr/>
        </p:nvSpPr>
        <p:spPr>
          <a:xfrm>
            <a:off x="8839201" y="4479505"/>
            <a:ext cx="1497456" cy="1447800"/>
          </a:xfrm>
          <a:custGeom>
            <a:avLst/>
            <a:gdLst>
              <a:gd name="connsiteX0" fmla="*/ 0 w 1013526"/>
              <a:gd name="connsiteY0" fmla="*/ 168924 h 1950720"/>
              <a:gd name="connsiteX1" fmla="*/ 168924 w 1013526"/>
              <a:gd name="connsiteY1" fmla="*/ 0 h 1950720"/>
              <a:gd name="connsiteX2" fmla="*/ 844602 w 1013526"/>
              <a:gd name="connsiteY2" fmla="*/ 0 h 1950720"/>
              <a:gd name="connsiteX3" fmla="*/ 1013526 w 1013526"/>
              <a:gd name="connsiteY3" fmla="*/ 168924 h 1950720"/>
              <a:gd name="connsiteX4" fmla="*/ 1013526 w 1013526"/>
              <a:gd name="connsiteY4" fmla="*/ 1781796 h 1950720"/>
              <a:gd name="connsiteX5" fmla="*/ 844602 w 1013526"/>
              <a:gd name="connsiteY5" fmla="*/ 1950720 h 1950720"/>
              <a:gd name="connsiteX6" fmla="*/ 168924 w 1013526"/>
              <a:gd name="connsiteY6" fmla="*/ 1950720 h 1950720"/>
              <a:gd name="connsiteX7" fmla="*/ 0 w 1013526"/>
              <a:gd name="connsiteY7" fmla="*/ 1781796 h 1950720"/>
              <a:gd name="connsiteX8" fmla="*/ 0 w 1013526"/>
              <a:gd name="connsiteY8" fmla="*/ 168924 h 19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3526" h="1950720">
                <a:moveTo>
                  <a:pt x="0" y="168924"/>
                </a:moveTo>
                <a:cubicBezTo>
                  <a:pt x="0" y="75630"/>
                  <a:pt x="75630" y="0"/>
                  <a:pt x="168924" y="0"/>
                </a:cubicBezTo>
                <a:lnTo>
                  <a:pt x="844602" y="0"/>
                </a:lnTo>
                <a:cubicBezTo>
                  <a:pt x="937896" y="0"/>
                  <a:pt x="1013526" y="75630"/>
                  <a:pt x="1013526" y="168924"/>
                </a:cubicBezTo>
                <a:lnTo>
                  <a:pt x="1013526" y="1781796"/>
                </a:lnTo>
                <a:cubicBezTo>
                  <a:pt x="1013526" y="1875090"/>
                  <a:pt x="937896" y="1950720"/>
                  <a:pt x="844602" y="1950720"/>
                </a:cubicBezTo>
                <a:lnTo>
                  <a:pt x="168924" y="1950720"/>
                </a:lnTo>
                <a:cubicBezTo>
                  <a:pt x="75630" y="1950720"/>
                  <a:pt x="0" y="1875090"/>
                  <a:pt x="0" y="1781796"/>
                </a:cubicBezTo>
                <a:lnTo>
                  <a:pt x="0" y="168924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386" tIns="91386" rIns="91386" bIns="91386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bg2"/>
                </a:solidFill>
              </a:rPr>
              <a:t>Zero malnutrition </a:t>
            </a:r>
            <a:endParaRPr lang="en-GB" sz="2000" dirty="0">
              <a:solidFill>
                <a:schemeClr val="bg2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797288" y="4932082"/>
            <a:ext cx="1456126" cy="1383640"/>
          </a:xfrm>
          <a:custGeom>
            <a:avLst/>
            <a:gdLst>
              <a:gd name="connsiteX0" fmla="*/ 0 w 1013526"/>
              <a:gd name="connsiteY0" fmla="*/ 168924 h 1950720"/>
              <a:gd name="connsiteX1" fmla="*/ 168924 w 1013526"/>
              <a:gd name="connsiteY1" fmla="*/ 0 h 1950720"/>
              <a:gd name="connsiteX2" fmla="*/ 844602 w 1013526"/>
              <a:gd name="connsiteY2" fmla="*/ 0 h 1950720"/>
              <a:gd name="connsiteX3" fmla="*/ 1013526 w 1013526"/>
              <a:gd name="connsiteY3" fmla="*/ 168924 h 1950720"/>
              <a:gd name="connsiteX4" fmla="*/ 1013526 w 1013526"/>
              <a:gd name="connsiteY4" fmla="*/ 1781796 h 1950720"/>
              <a:gd name="connsiteX5" fmla="*/ 844602 w 1013526"/>
              <a:gd name="connsiteY5" fmla="*/ 1950720 h 1950720"/>
              <a:gd name="connsiteX6" fmla="*/ 168924 w 1013526"/>
              <a:gd name="connsiteY6" fmla="*/ 1950720 h 1950720"/>
              <a:gd name="connsiteX7" fmla="*/ 0 w 1013526"/>
              <a:gd name="connsiteY7" fmla="*/ 1781796 h 1950720"/>
              <a:gd name="connsiteX8" fmla="*/ 0 w 1013526"/>
              <a:gd name="connsiteY8" fmla="*/ 168924 h 19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3526" h="1950720">
                <a:moveTo>
                  <a:pt x="0" y="168924"/>
                </a:moveTo>
                <a:cubicBezTo>
                  <a:pt x="0" y="75630"/>
                  <a:pt x="75630" y="0"/>
                  <a:pt x="168924" y="0"/>
                </a:cubicBezTo>
                <a:lnTo>
                  <a:pt x="844602" y="0"/>
                </a:lnTo>
                <a:cubicBezTo>
                  <a:pt x="937896" y="0"/>
                  <a:pt x="1013526" y="75630"/>
                  <a:pt x="1013526" y="168924"/>
                </a:cubicBezTo>
                <a:lnTo>
                  <a:pt x="1013526" y="1781796"/>
                </a:lnTo>
                <a:cubicBezTo>
                  <a:pt x="1013526" y="1875090"/>
                  <a:pt x="937896" y="1950720"/>
                  <a:pt x="844602" y="1950720"/>
                </a:cubicBezTo>
                <a:lnTo>
                  <a:pt x="168924" y="1950720"/>
                </a:lnTo>
                <a:cubicBezTo>
                  <a:pt x="75630" y="1950720"/>
                  <a:pt x="0" y="1875090"/>
                  <a:pt x="0" y="1781796"/>
                </a:cubicBezTo>
                <a:lnTo>
                  <a:pt x="0" y="168924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386" tIns="91386" rIns="91386" bIns="91386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Open Borders </a:t>
            </a:r>
            <a:endParaRPr lang="en-GB" sz="20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61381" y="1878291"/>
            <a:ext cx="2894029" cy="20841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3376" y="1928539"/>
            <a:ext cx="217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Evidence-based Policies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59538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questions for discussion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43868" y="1658230"/>
            <a:ext cx="8534400" cy="4419600"/>
          </a:xfrm>
        </p:spPr>
        <p:txBody>
          <a:bodyPr/>
          <a:lstStyle/>
          <a:p>
            <a:r>
              <a:rPr lang="en-GB" dirty="0" smtClean="0"/>
              <a:t>Why is there less appetite for evidence based policy making in Zambia?</a:t>
            </a:r>
          </a:p>
          <a:p>
            <a:pPr lvl="1"/>
            <a:r>
              <a:rPr lang="en-GB" dirty="0" smtClean="0"/>
              <a:t>Are </a:t>
            </a:r>
            <a:r>
              <a:rPr lang="en-GB" dirty="0"/>
              <a:t>decision-makers aware of the existing evidence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How </a:t>
            </a:r>
            <a:r>
              <a:rPr lang="en-GB" dirty="0"/>
              <a:t>relevant is the evidence to decision-makers</a:t>
            </a:r>
            <a:r>
              <a:rPr lang="en-GB" dirty="0" smtClean="0"/>
              <a:t>?</a:t>
            </a:r>
          </a:p>
          <a:p>
            <a:r>
              <a:rPr lang="en-GB" dirty="0" smtClean="0"/>
              <a:t>How can we increase the appetite for evidence based policy making in Zambia?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946E120-7F3E-4A98-966C-668C73AF83A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Action Button: Help 5">
            <a:hlinkClick r:id="" action="ppaction://noaction" highlightClick="1"/>
          </p:cNvPr>
          <p:cNvSpPr/>
          <p:nvPr/>
        </p:nvSpPr>
        <p:spPr>
          <a:xfrm>
            <a:off x="812800" y="1978741"/>
            <a:ext cx="2028723" cy="4697361"/>
          </a:xfrm>
          <a:prstGeom prst="actionButtonHelp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0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D31C-1782-4E46-8498-17A5AF63C0C7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7299B-3EAF-4973-905D-D6D8EE1642D3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868" y="2828041"/>
            <a:ext cx="7106506" cy="305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433" y="2691517"/>
            <a:ext cx="3347301" cy="218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2814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Challenge?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3237" y="2401479"/>
            <a:ext cx="5708454" cy="3895626"/>
          </a:xfrm>
        </p:spPr>
        <p:txBody>
          <a:bodyPr/>
          <a:lstStyle/>
          <a:p>
            <a:r>
              <a:rPr lang="en-US" sz="3200" dirty="0"/>
              <a:t>Implementation of </a:t>
            </a:r>
            <a:r>
              <a:rPr lang="en-US" sz="3200" dirty="0" smtClean="0"/>
              <a:t>costly but Ineffective programs</a:t>
            </a:r>
          </a:p>
          <a:p>
            <a:pPr lvl="1"/>
            <a:r>
              <a:rPr lang="en-GB" dirty="0" smtClean="0"/>
              <a:t>Disregarding evidence in decision making</a:t>
            </a:r>
          </a:p>
          <a:p>
            <a:pPr lvl="1"/>
            <a:r>
              <a:rPr lang="en-GB" dirty="0" smtClean="0"/>
              <a:t>Limited commitment to try out alternative policies  </a:t>
            </a:r>
          </a:p>
          <a:p>
            <a:r>
              <a:rPr lang="en-GB" sz="3200" dirty="0" smtClean="0"/>
              <a:t>Conventional wisdom usually rules the day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CA6FC1-BC11-47AA-AB20-8DEB9F05E6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84" y="2193775"/>
            <a:ext cx="4022888" cy="313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24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30277"/>
            <a:ext cx="10871200" cy="99060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Evidence-Based Policy-Making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37635478"/>
              </p:ext>
            </p:extLst>
          </p:nvPr>
        </p:nvGraphicFramePr>
        <p:xfrm>
          <a:off x="816864" y="1600200"/>
          <a:ext cx="5338839" cy="4810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CA6FC1-BC11-47AA-AB20-8DEB9F05E68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906760" y="2864603"/>
            <a:ext cx="2387349" cy="2387349"/>
          </a:xfrm>
          <a:custGeom>
            <a:avLst/>
            <a:gdLst>
              <a:gd name="connsiteX0" fmla="*/ 0 w 2387349"/>
              <a:gd name="connsiteY0" fmla="*/ 1193675 h 2387349"/>
              <a:gd name="connsiteX1" fmla="*/ 1193675 w 2387349"/>
              <a:gd name="connsiteY1" fmla="*/ 0 h 2387349"/>
              <a:gd name="connsiteX2" fmla="*/ 2387350 w 2387349"/>
              <a:gd name="connsiteY2" fmla="*/ 1193675 h 2387349"/>
              <a:gd name="connsiteX3" fmla="*/ 1193675 w 2387349"/>
              <a:gd name="connsiteY3" fmla="*/ 2387350 h 2387349"/>
              <a:gd name="connsiteX4" fmla="*/ 0 w 2387349"/>
              <a:gd name="connsiteY4" fmla="*/ 1193675 h 238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7349" h="2387349">
                <a:moveTo>
                  <a:pt x="0" y="1193675"/>
                </a:moveTo>
                <a:cubicBezTo>
                  <a:pt x="0" y="534427"/>
                  <a:pt x="534427" y="0"/>
                  <a:pt x="1193675" y="0"/>
                </a:cubicBezTo>
                <a:cubicBezTo>
                  <a:pt x="1852923" y="0"/>
                  <a:pt x="2387350" y="534427"/>
                  <a:pt x="2387350" y="1193675"/>
                </a:cubicBezTo>
                <a:cubicBezTo>
                  <a:pt x="2387350" y="1852923"/>
                  <a:pt x="1852923" y="2387350"/>
                  <a:pt x="1193675" y="2387350"/>
                </a:cubicBezTo>
                <a:cubicBezTo>
                  <a:pt x="534427" y="2387350"/>
                  <a:pt x="0" y="1852923"/>
                  <a:pt x="0" y="1193675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80099" tIns="380099" rIns="380099" bIns="38009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/>
              <a:t>Agric. and Nutrition Policies</a:t>
            </a:r>
            <a:endParaRPr lang="en-GB" sz="2400" kern="1200" dirty="0"/>
          </a:p>
        </p:txBody>
      </p:sp>
      <p:sp>
        <p:nvSpPr>
          <p:cNvPr id="9" name="Freeform 8"/>
          <p:cNvSpPr/>
          <p:nvPr/>
        </p:nvSpPr>
        <p:spPr>
          <a:xfrm>
            <a:off x="8363831" y="1715233"/>
            <a:ext cx="1411549" cy="1617376"/>
          </a:xfrm>
          <a:custGeom>
            <a:avLst/>
            <a:gdLst>
              <a:gd name="connsiteX0" fmla="*/ 0 w 1193674"/>
              <a:gd name="connsiteY0" fmla="*/ 596837 h 1193674"/>
              <a:gd name="connsiteX1" fmla="*/ 596837 w 1193674"/>
              <a:gd name="connsiteY1" fmla="*/ 0 h 1193674"/>
              <a:gd name="connsiteX2" fmla="*/ 1193674 w 1193674"/>
              <a:gd name="connsiteY2" fmla="*/ 596837 h 1193674"/>
              <a:gd name="connsiteX3" fmla="*/ 596837 w 1193674"/>
              <a:gd name="connsiteY3" fmla="*/ 1193674 h 1193674"/>
              <a:gd name="connsiteX4" fmla="*/ 0 w 1193674"/>
              <a:gd name="connsiteY4" fmla="*/ 596837 h 119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674" h="1193674">
                <a:moveTo>
                  <a:pt x="0" y="596837"/>
                </a:moveTo>
                <a:cubicBezTo>
                  <a:pt x="0" y="267213"/>
                  <a:pt x="267213" y="0"/>
                  <a:pt x="596837" y="0"/>
                </a:cubicBezTo>
                <a:cubicBezTo>
                  <a:pt x="926461" y="0"/>
                  <a:pt x="1193674" y="267213"/>
                  <a:pt x="1193674" y="596837"/>
                </a:cubicBezTo>
                <a:cubicBezTo>
                  <a:pt x="1193674" y="926461"/>
                  <a:pt x="926461" y="1193674"/>
                  <a:pt x="596837" y="1193674"/>
                </a:cubicBezTo>
                <a:cubicBezTo>
                  <a:pt x="267213" y="1193674"/>
                  <a:pt x="0" y="926461"/>
                  <a:pt x="0" y="596837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90050" tIns="190050" rIns="190050" bIns="1900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dirty="0" smtClean="0"/>
              <a:t>Research Evidence</a:t>
            </a:r>
            <a:endParaRPr lang="en-GB" sz="1200" b="1" kern="1200" dirty="0"/>
          </a:p>
        </p:txBody>
      </p:sp>
      <p:sp>
        <p:nvSpPr>
          <p:cNvPr id="10" name="Freeform 9"/>
          <p:cNvSpPr/>
          <p:nvPr/>
        </p:nvSpPr>
        <p:spPr>
          <a:xfrm>
            <a:off x="9719807" y="2491546"/>
            <a:ext cx="1193674" cy="1193674"/>
          </a:xfrm>
          <a:custGeom>
            <a:avLst/>
            <a:gdLst>
              <a:gd name="connsiteX0" fmla="*/ 0 w 1193674"/>
              <a:gd name="connsiteY0" fmla="*/ 596837 h 1193674"/>
              <a:gd name="connsiteX1" fmla="*/ 596837 w 1193674"/>
              <a:gd name="connsiteY1" fmla="*/ 0 h 1193674"/>
              <a:gd name="connsiteX2" fmla="*/ 1193674 w 1193674"/>
              <a:gd name="connsiteY2" fmla="*/ 596837 h 1193674"/>
              <a:gd name="connsiteX3" fmla="*/ 596837 w 1193674"/>
              <a:gd name="connsiteY3" fmla="*/ 1193674 h 1193674"/>
              <a:gd name="connsiteX4" fmla="*/ 0 w 1193674"/>
              <a:gd name="connsiteY4" fmla="*/ 596837 h 119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674" h="1193674">
                <a:moveTo>
                  <a:pt x="0" y="596837"/>
                </a:moveTo>
                <a:cubicBezTo>
                  <a:pt x="0" y="267213"/>
                  <a:pt x="267213" y="0"/>
                  <a:pt x="596837" y="0"/>
                </a:cubicBezTo>
                <a:cubicBezTo>
                  <a:pt x="926461" y="0"/>
                  <a:pt x="1193674" y="267213"/>
                  <a:pt x="1193674" y="596837"/>
                </a:cubicBezTo>
                <a:cubicBezTo>
                  <a:pt x="1193674" y="926461"/>
                  <a:pt x="926461" y="1193674"/>
                  <a:pt x="596837" y="1193674"/>
                </a:cubicBezTo>
                <a:cubicBezTo>
                  <a:pt x="267213" y="1193674"/>
                  <a:pt x="0" y="926461"/>
                  <a:pt x="0" y="59683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90050" tIns="190050" rIns="190050" bIns="1900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 smtClean="0"/>
              <a:t>Resources</a:t>
            </a:r>
            <a:endParaRPr lang="en-GB" sz="12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10020186" y="3807592"/>
            <a:ext cx="1193674" cy="1193674"/>
          </a:xfrm>
          <a:custGeom>
            <a:avLst/>
            <a:gdLst>
              <a:gd name="connsiteX0" fmla="*/ 0 w 1193674"/>
              <a:gd name="connsiteY0" fmla="*/ 596837 h 1193674"/>
              <a:gd name="connsiteX1" fmla="*/ 596837 w 1193674"/>
              <a:gd name="connsiteY1" fmla="*/ 0 h 1193674"/>
              <a:gd name="connsiteX2" fmla="*/ 1193674 w 1193674"/>
              <a:gd name="connsiteY2" fmla="*/ 596837 h 1193674"/>
              <a:gd name="connsiteX3" fmla="*/ 596837 w 1193674"/>
              <a:gd name="connsiteY3" fmla="*/ 1193674 h 1193674"/>
              <a:gd name="connsiteX4" fmla="*/ 0 w 1193674"/>
              <a:gd name="connsiteY4" fmla="*/ 596837 h 119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674" h="1193674">
                <a:moveTo>
                  <a:pt x="0" y="596837"/>
                </a:moveTo>
                <a:cubicBezTo>
                  <a:pt x="0" y="267213"/>
                  <a:pt x="267213" y="0"/>
                  <a:pt x="596837" y="0"/>
                </a:cubicBezTo>
                <a:cubicBezTo>
                  <a:pt x="926461" y="0"/>
                  <a:pt x="1193674" y="267213"/>
                  <a:pt x="1193674" y="596837"/>
                </a:cubicBezTo>
                <a:cubicBezTo>
                  <a:pt x="1193674" y="926461"/>
                  <a:pt x="926461" y="1193674"/>
                  <a:pt x="596837" y="1193674"/>
                </a:cubicBezTo>
                <a:cubicBezTo>
                  <a:pt x="267213" y="1193674"/>
                  <a:pt x="0" y="926461"/>
                  <a:pt x="0" y="59683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90050" tIns="190050" rIns="190050" bIns="1900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smtClean="0"/>
              <a:t>Price Dilemma</a:t>
            </a:r>
            <a:endParaRPr lang="en-GB" sz="12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9178543" y="4862979"/>
            <a:ext cx="1193674" cy="1193674"/>
          </a:xfrm>
          <a:custGeom>
            <a:avLst/>
            <a:gdLst>
              <a:gd name="connsiteX0" fmla="*/ 0 w 1193674"/>
              <a:gd name="connsiteY0" fmla="*/ 596837 h 1193674"/>
              <a:gd name="connsiteX1" fmla="*/ 596837 w 1193674"/>
              <a:gd name="connsiteY1" fmla="*/ 0 h 1193674"/>
              <a:gd name="connsiteX2" fmla="*/ 1193674 w 1193674"/>
              <a:gd name="connsiteY2" fmla="*/ 596837 h 1193674"/>
              <a:gd name="connsiteX3" fmla="*/ 596837 w 1193674"/>
              <a:gd name="connsiteY3" fmla="*/ 1193674 h 1193674"/>
              <a:gd name="connsiteX4" fmla="*/ 0 w 1193674"/>
              <a:gd name="connsiteY4" fmla="*/ 596837 h 119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674" h="1193674">
                <a:moveTo>
                  <a:pt x="0" y="596837"/>
                </a:moveTo>
                <a:cubicBezTo>
                  <a:pt x="0" y="267213"/>
                  <a:pt x="267213" y="0"/>
                  <a:pt x="596837" y="0"/>
                </a:cubicBezTo>
                <a:cubicBezTo>
                  <a:pt x="926461" y="0"/>
                  <a:pt x="1193674" y="267213"/>
                  <a:pt x="1193674" y="596837"/>
                </a:cubicBezTo>
                <a:cubicBezTo>
                  <a:pt x="1193674" y="926461"/>
                  <a:pt x="926461" y="1193674"/>
                  <a:pt x="596837" y="1193674"/>
                </a:cubicBezTo>
                <a:cubicBezTo>
                  <a:pt x="267213" y="1193674"/>
                  <a:pt x="0" y="926461"/>
                  <a:pt x="0" y="59683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90050" tIns="190050" rIns="190050" bIns="1900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 smtClean="0"/>
              <a:t>Politics</a:t>
            </a:r>
            <a:endParaRPr lang="en-GB" sz="12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7828651" y="4862979"/>
            <a:ext cx="1193674" cy="1193674"/>
          </a:xfrm>
          <a:custGeom>
            <a:avLst/>
            <a:gdLst>
              <a:gd name="connsiteX0" fmla="*/ 0 w 1193674"/>
              <a:gd name="connsiteY0" fmla="*/ 596837 h 1193674"/>
              <a:gd name="connsiteX1" fmla="*/ 596837 w 1193674"/>
              <a:gd name="connsiteY1" fmla="*/ 0 h 1193674"/>
              <a:gd name="connsiteX2" fmla="*/ 1193674 w 1193674"/>
              <a:gd name="connsiteY2" fmla="*/ 596837 h 1193674"/>
              <a:gd name="connsiteX3" fmla="*/ 596837 w 1193674"/>
              <a:gd name="connsiteY3" fmla="*/ 1193674 h 1193674"/>
              <a:gd name="connsiteX4" fmla="*/ 0 w 1193674"/>
              <a:gd name="connsiteY4" fmla="*/ 596837 h 119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674" h="1193674">
                <a:moveTo>
                  <a:pt x="0" y="596837"/>
                </a:moveTo>
                <a:cubicBezTo>
                  <a:pt x="0" y="267213"/>
                  <a:pt x="267213" y="0"/>
                  <a:pt x="596837" y="0"/>
                </a:cubicBezTo>
                <a:cubicBezTo>
                  <a:pt x="926461" y="0"/>
                  <a:pt x="1193674" y="267213"/>
                  <a:pt x="1193674" y="596837"/>
                </a:cubicBezTo>
                <a:cubicBezTo>
                  <a:pt x="1193674" y="926461"/>
                  <a:pt x="926461" y="1193674"/>
                  <a:pt x="596837" y="1193674"/>
                </a:cubicBezTo>
                <a:cubicBezTo>
                  <a:pt x="267213" y="1193674"/>
                  <a:pt x="0" y="926461"/>
                  <a:pt x="0" y="59683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90050" tIns="190050" rIns="190050" bIns="1900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 smtClean="0"/>
              <a:t>Experience &amp;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 smtClean="0"/>
              <a:t>Expertise</a:t>
            </a:r>
            <a:endParaRPr lang="en-GB" sz="12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6969968" y="3828643"/>
            <a:ext cx="1227754" cy="1151573"/>
          </a:xfrm>
          <a:custGeom>
            <a:avLst/>
            <a:gdLst>
              <a:gd name="connsiteX0" fmla="*/ 0 w 1227754"/>
              <a:gd name="connsiteY0" fmla="*/ 575787 h 1151573"/>
              <a:gd name="connsiteX1" fmla="*/ 613877 w 1227754"/>
              <a:gd name="connsiteY1" fmla="*/ 0 h 1151573"/>
              <a:gd name="connsiteX2" fmla="*/ 1227754 w 1227754"/>
              <a:gd name="connsiteY2" fmla="*/ 575787 h 1151573"/>
              <a:gd name="connsiteX3" fmla="*/ 613877 w 1227754"/>
              <a:gd name="connsiteY3" fmla="*/ 1151574 h 1151573"/>
              <a:gd name="connsiteX4" fmla="*/ 0 w 1227754"/>
              <a:gd name="connsiteY4" fmla="*/ 575787 h 115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54" h="1151573">
                <a:moveTo>
                  <a:pt x="0" y="575787"/>
                </a:moveTo>
                <a:cubicBezTo>
                  <a:pt x="0" y="257789"/>
                  <a:pt x="274842" y="0"/>
                  <a:pt x="613877" y="0"/>
                </a:cubicBezTo>
                <a:cubicBezTo>
                  <a:pt x="952912" y="0"/>
                  <a:pt x="1227754" y="257789"/>
                  <a:pt x="1227754" y="575787"/>
                </a:cubicBezTo>
                <a:cubicBezTo>
                  <a:pt x="1227754" y="893785"/>
                  <a:pt x="952912" y="1151574"/>
                  <a:pt x="613877" y="1151574"/>
                </a:cubicBezTo>
                <a:cubicBezTo>
                  <a:pt x="274842" y="1151574"/>
                  <a:pt x="0" y="893785"/>
                  <a:pt x="0" y="57578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95040" tIns="183884" rIns="195040" bIns="18388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 smtClean="0"/>
              <a:t>Habits &amp;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 smtClean="0"/>
              <a:t>Tradition</a:t>
            </a:r>
            <a:endParaRPr lang="en-GB" sz="12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7181305" y="2491546"/>
            <a:ext cx="1189986" cy="1268685"/>
          </a:xfrm>
          <a:custGeom>
            <a:avLst/>
            <a:gdLst>
              <a:gd name="connsiteX0" fmla="*/ 0 w 1189986"/>
              <a:gd name="connsiteY0" fmla="*/ 634343 h 1268685"/>
              <a:gd name="connsiteX1" fmla="*/ 594993 w 1189986"/>
              <a:gd name="connsiteY1" fmla="*/ 0 h 1268685"/>
              <a:gd name="connsiteX2" fmla="*/ 1189986 w 1189986"/>
              <a:gd name="connsiteY2" fmla="*/ 634343 h 1268685"/>
              <a:gd name="connsiteX3" fmla="*/ 594993 w 1189986"/>
              <a:gd name="connsiteY3" fmla="*/ 1268686 h 1268685"/>
              <a:gd name="connsiteX4" fmla="*/ 0 w 1189986"/>
              <a:gd name="connsiteY4" fmla="*/ 634343 h 1268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86" h="1268685">
                <a:moveTo>
                  <a:pt x="0" y="634343"/>
                </a:moveTo>
                <a:cubicBezTo>
                  <a:pt x="0" y="284005"/>
                  <a:pt x="266387" y="0"/>
                  <a:pt x="594993" y="0"/>
                </a:cubicBezTo>
                <a:cubicBezTo>
                  <a:pt x="923599" y="0"/>
                  <a:pt x="1189986" y="284005"/>
                  <a:pt x="1189986" y="634343"/>
                </a:cubicBezTo>
                <a:cubicBezTo>
                  <a:pt x="1189986" y="984681"/>
                  <a:pt x="923599" y="1268686"/>
                  <a:pt x="594993" y="1268686"/>
                </a:cubicBezTo>
                <a:cubicBezTo>
                  <a:pt x="266387" y="1268686"/>
                  <a:pt x="0" y="984681"/>
                  <a:pt x="0" y="63434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89509" tIns="201035" rIns="189509" bIns="20103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 smtClean="0"/>
              <a:t>Lobbyists &amp;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 smtClean="0"/>
              <a:t>Pressure Groups</a:t>
            </a:r>
            <a:endParaRPr lang="en-GB" sz="1200" kern="1200" dirty="0"/>
          </a:p>
        </p:txBody>
      </p:sp>
    </p:spTree>
    <p:extLst>
      <p:ext uri="{BB962C8B-B14F-4D97-AF65-F5344CB8AC3E}">
        <p14:creationId xmlns:p14="http://schemas.microsoft.com/office/powerpoint/2010/main" val="344349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Why Evidence-Based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Policy-Making?</a:t>
            </a:r>
            <a:endParaRPr lang="en-GB" dirty="0"/>
          </a:p>
        </p:txBody>
      </p:sp>
      <p:sp>
        <p:nvSpPr>
          <p:cNvPr id="7" name="Freeform 6"/>
          <p:cNvSpPr/>
          <p:nvPr/>
        </p:nvSpPr>
        <p:spPr>
          <a:xfrm>
            <a:off x="1361841" y="1779939"/>
            <a:ext cx="3933394" cy="1229185"/>
          </a:xfrm>
          <a:custGeom>
            <a:avLst/>
            <a:gdLst>
              <a:gd name="connsiteX0" fmla="*/ 0 w 3933394"/>
              <a:gd name="connsiteY0" fmla="*/ 0 h 1229185"/>
              <a:gd name="connsiteX1" fmla="*/ 3933394 w 3933394"/>
              <a:gd name="connsiteY1" fmla="*/ 0 h 1229185"/>
              <a:gd name="connsiteX2" fmla="*/ 3933394 w 3933394"/>
              <a:gd name="connsiteY2" fmla="*/ 1229185 h 1229185"/>
              <a:gd name="connsiteX3" fmla="*/ 0 w 3933394"/>
              <a:gd name="connsiteY3" fmla="*/ 1229185 h 1229185"/>
              <a:gd name="connsiteX4" fmla="*/ 0 w 3933394"/>
              <a:gd name="connsiteY4" fmla="*/ 0 h 122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3394" h="1229185">
                <a:moveTo>
                  <a:pt x="0" y="0"/>
                </a:moveTo>
                <a:lnTo>
                  <a:pt x="3933394" y="0"/>
                </a:lnTo>
                <a:lnTo>
                  <a:pt x="3933394" y="1229185"/>
                </a:lnTo>
                <a:lnTo>
                  <a:pt x="0" y="12291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2569" tIns="83820" rIns="83820" bIns="83820" numCol="1" spcCol="1270" anchor="ctr" anchorCtr="0">
            <a:noAutofit/>
          </a:bodyPr>
          <a:lstStyle/>
          <a:p>
            <a:pPr lvl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200" b="1" kern="1200" dirty="0" smtClean="0"/>
              <a:t>Effectiveness</a:t>
            </a:r>
            <a:r>
              <a:rPr lang="en-GB" sz="2200" kern="1200" dirty="0" smtClean="0"/>
              <a:t> - ensure we do more good than harm</a:t>
            </a:r>
            <a:endParaRPr lang="en-GB" sz="2200" kern="1200" dirty="0"/>
          </a:p>
        </p:txBody>
      </p:sp>
      <p:sp>
        <p:nvSpPr>
          <p:cNvPr id="8" name="Rectangle 7"/>
          <p:cNvSpPr/>
          <p:nvPr/>
        </p:nvSpPr>
        <p:spPr>
          <a:xfrm>
            <a:off x="1197950" y="1602390"/>
            <a:ext cx="860430" cy="1290645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7518746" y="1750139"/>
            <a:ext cx="3933394" cy="1229185"/>
          </a:xfrm>
          <a:custGeom>
            <a:avLst/>
            <a:gdLst>
              <a:gd name="connsiteX0" fmla="*/ 0 w 3933394"/>
              <a:gd name="connsiteY0" fmla="*/ 0 h 1229185"/>
              <a:gd name="connsiteX1" fmla="*/ 3933394 w 3933394"/>
              <a:gd name="connsiteY1" fmla="*/ 0 h 1229185"/>
              <a:gd name="connsiteX2" fmla="*/ 3933394 w 3933394"/>
              <a:gd name="connsiteY2" fmla="*/ 1229185 h 1229185"/>
              <a:gd name="connsiteX3" fmla="*/ 0 w 3933394"/>
              <a:gd name="connsiteY3" fmla="*/ 1229185 h 1229185"/>
              <a:gd name="connsiteX4" fmla="*/ 0 w 3933394"/>
              <a:gd name="connsiteY4" fmla="*/ 0 h 122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3394" h="1229185">
                <a:moveTo>
                  <a:pt x="0" y="0"/>
                </a:moveTo>
                <a:lnTo>
                  <a:pt x="3933394" y="0"/>
                </a:lnTo>
                <a:lnTo>
                  <a:pt x="3933394" y="1229185"/>
                </a:lnTo>
                <a:lnTo>
                  <a:pt x="0" y="12291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2569" tIns="83820" rIns="83820" bIns="83820" numCol="1" spcCol="1270" anchor="ctr" anchorCtr="0">
            <a:noAutofit/>
          </a:bodyPr>
          <a:lstStyle/>
          <a:p>
            <a:pPr lvl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200" b="1" kern="1200" dirty="0" smtClean="0"/>
              <a:t>Efficiency</a:t>
            </a:r>
            <a:r>
              <a:rPr lang="en-GB" sz="2200" kern="1200" dirty="0" smtClean="0"/>
              <a:t> - use scarce public resources to maximum effect</a:t>
            </a:r>
            <a:endParaRPr lang="en-GB" sz="2200" kern="1200" dirty="0"/>
          </a:p>
        </p:txBody>
      </p:sp>
      <p:sp>
        <p:nvSpPr>
          <p:cNvPr id="10" name="Rectangle 9"/>
          <p:cNvSpPr/>
          <p:nvPr/>
        </p:nvSpPr>
        <p:spPr>
          <a:xfrm>
            <a:off x="7354855" y="1572590"/>
            <a:ext cx="860430" cy="1290645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1361841" y="3385172"/>
            <a:ext cx="3933394" cy="1229185"/>
          </a:xfrm>
          <a:custGeom>
            <a:avLst/>
            <a:gdLst>
              <a:gd name="connsiteX0" fmla="*/ 0 w 3933394"/>
              <a:gd name="connsiteY0" fmla="*/ 0 h 1229185"/>
              <a:gd name="connsiteX1" fmla="*/ 3933394 w 3933394"/>
              <a:gd name="connsiteY1" fmla="*/ 0 h 1229185"/>
              <a:gd name="connsiteX2" fmla="*/ 3933394 w 3933394"/>
              <a:gd name="connsiteY2" fmla="*/ 1229185 h 1229185"/>
              <a:gd name="connsiteX3" fmla="*/ 0 w 3933394"/>
              <a:gd name="connsiteY3" fmla="*/ 1229185 h 1229185"/>
              <a:gd name="connsiteX4" fmla="*/ 0 w 3933394"/>
              <a:gd name="connsiteY4" fmla="*/ 0 h 122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3394" h="1229185">
                <a:moveTo>
                  <a:pt x="0" y="0"/>
                </a:moveTo>
                <a:lnTo>
                  <a:pt x="3933394" y="0"/>
                </a:lnTo>
                <a:lnTo>
                  <a:pt x="3933394" y="1229185"/>
                </a:lnTo>
                <a:lnTo>
                  <a:pt x="0" y="12291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2569" tIns="83820" rIns="83820" bIns="83820" numCol="1" spcCol="1270" anchor="ctr" anchorCtr="0">
            <a:noAutofit/>
          </a:bodyPr>
          <a:lstStyle/>
          <a:p>
            <a:pPr lvl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200" b="1" kern="1200" dirty="0" smtClean="0"/>
              <a:t>Service orientation </a:t>
            </a:r>
            <a:r>
              <a:rPr lang="en-GB" sz="2200" kern="1200" dirty="0" smtClean="0"/>
              <a:t>- meet citizen’s needs/expectations</a:t>
            </a:r>
            <a:endParaRPr lang="en-GB" sz="2200" kern="1200" dirty="0"/>
          </a:p>
        </p:txBody>
      </p:sp>
      <p:sp>
        <p:nvSpPr>
          <p:cNvPr id="12" name="Rectangle 11"/>
          <p:cNvSpPr/>
          <p:nvPr/>
        </p:nvSpPr>
        <p:spPr>
          <a:xfrm>
            <a:off x="1197950" y="3207623"/>
            <a:ext cx="860430" cy="1290645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7518746" y="3339552"/>
            <a:ext cx="3933394" cy="1229185"/>
          </a:xfrm>
          <a:custGeom>
            <a:avLst/>
            <a:gdLst>
              <a:gd name="connsiteX0" fmla="*/ 0 w 3933394"/>
              <a:gd name="connsiteY0" fmla="*/ 0 h 1229185"/>
              <a:gd name="connsiteX1" fmla="*/ 3933394 w 3933394"/>
              <a:gd name="connsiteY1" fmla="*/ 0 h 1229185"/>
              <a:gd name="connsiteX2" fmla="*/ 3933394 w 3933394"/>
              <a:gd name="connsiteY2" fmla="*/ 1229185 h 1229185"/>
              <a:gd name="connsiteX3" fmla="*/ 0 w 3933394"/>
              <a:gd name="connsiteY3" fmla="*/ 1229185 h 1229185"/>
              <a:gd name="connsiteX4" fmla="*/ 0 w 3933394"/>
              <a:gd name="connsiteY4" fmla="*/ 0 h 122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3394" h="1229185">
                <a:moveTo>
                  <a:pt x="0" y="0"/>
                </a:moveTo>
                <a:lnTo>
                  <a:pt x="3933394" y="0"/>
                </a:lnTo>
                <a:lnTo>
                  <a:pt x="3933394" y="1229185"/>
                </a:lnTo>
                <a:lnTo>
                  <a:pt x="0" y="12291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2569" tIns="83820" rIns="83820" bIns="83820" numCol="1" spcCol="1270" anchor="ctr" anchorCtr="0">
            <a:noAutofit/>
          </a:bodyPr>
          <a:lstStyle/>
          <a:p>
            <a:pPr lvl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200" b="1" kern="1200" dirty="0" smtClean="0"/>
              <a:t>Accountability</a:t>
            </a:r>
            <a:r>
              <a:rPr lang="en-GB" sz="2200" kern="1200" dirty="0" smtClean="0"/>
              <a:t> - transparency of what is done and why</a:t>
            </a:r>
            <a:endParaRPr lang="en-GB" sz="2200" kern="1200" dirty="0"/>
          </a:p>
        </p:txBody>
      </p:sp>
      <p:sp>
        <p:nvSpPr>
          <p:cNvPr id="14" name="Rectangle 13"/>
          <p:cNvSpPr/>
          <p:nvPr/>
        </p:nvSpPr>
        <p:spPr>
          <a:xfrm>
            <a:off x="7354855" y="3162003"/>
            <a:ext cx="860430" cy="1290645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1361841" y="4901909"/>
            <a:ext cx="3933394" cy="1229185"/>
          </a:xfrm>
          <a:custGeom>
            <a:avLst/>
            <a:gdLst>
              <a:gd name="connsiteX0" fmla="*/ 0 w 3933394"/>
              <a:gd name="connsiteY0" fmla="*/ 0 h 1229185"/>
              <a:gd name="connsiteX1" fmla="*/ 3933394 w 3933394"/>
              <a:gd name="connsiteY1" fmla="*/ 0 h 1229185"/>
              <a:gd name="connsiteX2" fmla="*/ 3933394 w 3933394"/>
              <a:gd name="connsiteY2" fmla="*/ 1229185 h 1229185"/>
              <a:gd name="connsiteX3" fmla="*/ 0 w 3933394"/>
              <a:gd name="connsiteY3" fmla="*/ 1229185 h 1229185"/>
              <a:gd name="connsiteX4" fmla="*/ 0 w 3933394"/>
              <a:gd name="connsiteY4" fmla="*/ 0 h 122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3394" h="1229185">
                <a:moveTo>
                  <a:pt x="0" y="0"/>
                </a:moveTo>
                <a:lnTo>
                  <a:pt x="3933394" y="0"/>
                </a:lnTo>
                <a:lnTo>
                  <a:pt x="3933394" y="1229185"/>
                </a:lnTo>
                <a:lnTo>
                  <a:pt x="0" y="12291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2569" tIns="83820" rIns="83820" bIns="83820" numCol="1" spcCol="1270" anchor="ctr" anchorCtr="0">
            <a:noAutofit/>
          </a:bodyPr>
          <a:lstStyle/>
          <a:p>
            <a:pPr lvl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200" b="1" kern="1200" dirty="0" smtClean="0"/>
              <a:t>Democracy</a:t>
            </a:r>
            <a:r>
              <a:rPr lang="en-GB" sz="2200" kern="1200" dirty="0" smtClean="0"/>
              <a:t> - enhance the democratic process</a:t>
            </a:r>
            <a:endParaRPr lang="en-GB" sz="2200" kern="1200" dirty="0"/>
          </a:p>
        </p:txBody>
      </p:sp>
      <p:sp>
        <p:nvSpPr>
          <p:cNvPr id="16" name="Rectangle 15"/>
          <p:cNvSpPr/>
          <p:nvPr/>
        </p:nvSpPr>
        <p:spPr>
          <a:xfrm>
            <a:off x="1197950" y="4724359"/>
            <a:ext cx="860430" cy="1290645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7518746" y="4995870"/>
            <a:ext cx="3933394" cy="1229185"/>
          </a:xfrm>
          <a:custGeom>
            <a:avLst/>
            <a:gdLst>
              <a:gd name="connsiteX0" fmla="*/ 0 w 3933394"/>
              <a:gd name="connsiteY0" fmla="*/ 0 h 1229185"/>
              <a:gd name="connsiteX1" fmla="*/ 3933394 w 3933394"/>
              <a:gd name="connsiteY1" fmla="*/ 0 h 1229185"/>
              <a:gd name="connsiteX2" fmla="*/ 3933394 w 3933394"/>
              <a:gd name="connsiteY2" fmla="*/ 1229185 h 1229185"/>
              <a:gd name="connsiteX3" fmla="*/ 0 w 3933394"/>
              <a:gd name="connsiteY3" fmla="*/ 1229185 h 1229185"/>
              <a:gd name="connsiteX4" fmla="*/ 0 w 3933394"/>
              <a:gd name="connsiteY4" fmla="*/ 0 h 122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3394" h="1229185">
                <a:moveTo>
                  <a:pt x="0" y="0"/>
                </a:moveTo>
                <a:lnTo>
                  <a:pt x="3933394" y="0"/>
                </a:lnTo>
                <a:lnTo>
                  <a:pt x="3933394" y="1229185"/>
                </a:lnTo>
                <a:lnTo>
                  <a:pt x="0" y="12291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2569" tIns="83820" rIns="83820" bIns="83820" numCol="1" spcCol="1270" anchor="ctr" anchorCtr="0">
            <a:noAutofit/>
          </a:bodyPr>
          <a:lstStyle/>
          <a:p>
            <a:pPr lvl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200" b="1" kern="1200" dirty="0" smtClean="0"/>
              <a:t>Trust</a:t>
            </a:r>
            <a:r>
              <a:rPr lang="en-GB" sz="2200" kern="1200" dirty="0" smtClean="0"/>
              <a:t> - help ensure trust in government and public services</a:t>
            </a:r>
            <a:endParaRPr lang="en-GB" sz="2200" kern="1200" dirty="0"/>
          </a:p>
        </p:txBody>
      </p:sp>
      <p:sp>
        <p:nvSpPr>
          <p:cNvPr id="18" name="Rectangle 17"/>
          <p:cNvSpPr/>
          <p:nvPr/>
        </p:nvSpPr>
        <p:spPr>
          <a:xfrm>
            <a:off x="7354855" y="4818320"/>
            <a:ext cx="860430" cy="1290645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CA6FC1-BC11-47AA-AB20-8DEB9F05E68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2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32" y="145727"/>
            <a:ext cx="10871200" cy="99060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Evidence-Based Policy-Making in Zambia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87299B-3EAF-4973-905D-D6D8EE1642D3}" type="slidenum">
              <a:rPr lang="en-US" smtClean="0"/>
              <a:t>6</a:t>
            </a:fld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210402" y="3801921"/>
            <a:ext cx="1656355" cy="1736407"/>
          </a:xfrm>
          <a:custGeom>
            <a:avLst/>
            <a:gdLst>
              <a:gd name="connsiteX0" fmla="*/ 0 w 1656355"/>
              <a:gd name="connsiteY0" fmla="*/ 868204 h 1736407"/>
              <a:gd name="connsiteX1" fmla="*/ 828178 w 1656355"/>
              <a:gd name="connsiteY1" fmla="*/ 0 h 1736407"/>
              <a:gd name="connsiteX2" fmla="*/ 1656356 w 1656355"/>
              <a:gd name="connsiteY2" fmla="*/ 868204 h 1736407"/>
              <a:gd name="connsiteX3" fmla="*/ 828178 w 1656355"/>
              <a:gd name="connsiteY3" fmla="*/ 1736408 h 1736407"/>
              <a:gd name="connsiteX4" fmla="*/ 0 w 1656355"/>
              <a:gd name="connsiteY4" fmla="*/ 868204 h 173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55" h="1736407">
                <a:moveTo>
                  <a:pt x="0" y="868204"/>
                </a:moveTo>
                <a:cubicBezTo>
                  <a:pt x="0" y="388708"/>
                  <a:pt x="370788" y="0"/>
                  <a:pt x="828178" y="0"/>
                </a:cubicBezTo>
                <a:cubicBezTo>
                  <a:pt x="1285568" y="0"/>
                  <a:pt x="1656356" y="388708"/>
                  <a:pt x="1656356" y="868204"/>
                </a:cubicBezTo>
                <a:cubicBezTo>
                  <a:pt x="1656356" y="1347700"/>
                  <a:pt x="1285568" y="1736408"/>
                  <a:pt x="828178" y="1736408"/>
                </a:cubicBezTo>
                <a:cubicBezTo>
                  <a:pt x="370788" y="1736408"/>
                  <a:pt x="0" y="1347700"/>
                  <a:pt x="0" y="86820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1618" tIns="273341" rIns="261618" bIns="2733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A dynamic economic environment and scarce resources</a:t>
            </a:r>
            <a:endParaRPr lang="en-US" sz="1500" kern="1200" dirty="0"/>
          </a:p>
        </p:txBody>
      </p:sp>
      <p:sp>
        <p:nvSpPr>
          <p:cNvPr id="11" name="Freeform 10"/>
          <p:cNvSpPr/>
          <p:nvPr/>
        </p:nvSpPr>
        <p:spPr>
          <a:xfrm rot="16200000">
            <a:off x="2904552" y="3297163"/>
            <a:ext cx="268056" cy="518922"/>
          </a:xfrm>
          <a:custGeom>
            <a:avLst/>
            <a:gdLst>
              <a:gd name="connsiteX0" fmla="*/ 0 w 268056"/>
              <a:gd name="connsiteY0" fmla="*/ 103784 h 518922"/>
              <a:gd name="connsiteX1" fmla="*/ 134028 w 268056"/>
              <a:gd name="connsiteY1" fmla="*/ 103784 h 518922"/>
              <a:gd name="connsiteX2" fmla="*/ 134028 w 268056"/>
              <a:gd name="connsiteY2" fmla="*/ 0 h 518922"/>
              <a:gd name="connsiteX3" fmla="*/ 268056 w 268056"/>
              <a:gd name="connsiteY3" fmla="*/ 259461 h 518922"/>
              <a:gd name="connsiteX4" fmla="*/ 134028 w 268056"/>
              <a:gd name="connsiteY4" fmla="*/ 518922 h 518922"/>
              <a:gd name="connsiteX5" fmla="*/ 134028 w 268056"/>
              <a:gd name="connsiteY5" fmla="*/ 415138 h 518922"/>
              <a:gd name="connsiteX6" fmla="*/ 0 w 268056"/>
              <a:gd name="connsiteY6" fmla="*/ 415138 h 518922"/>
              <a:gd name="connsiteX7" fmla="*/ 0 w 268056"/>
              <a:gd name="connsiteY7" fmla="*/ 103784 h 5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056" h="518922">
                <a:moveTo>
                  <a:pt x="0" y="103784"/>
                </a:moveTo>
                <a:lnTo>
                  <a:pt x="134028" y="103784"/>
                </a:lnTo>
                <a:lnTo>
                  <a:pt x="134028" y="0"/>
                </a:lnTo>
                <a:lnTo>
                  <a:pt x="268056" y="259461"/>
                </a:lnTo>
                <a:lnTo>
                  <a:pt x="134028" y="518922"/>
                </a:lnTo>
                <a:lnTo>
                  <a:pt x="134028" y="415138"/>
                </a:lnTo>
                <a:lnTo>
                  <a:pt x="0" y="415138"/>
                </a:lnTo>
                <a:lnTo>
                  <a:pt x="0" y="10378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3784" rIns="80417" bIns="10378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12" name="Freeform 11"/>
          <p:cNvSpPr/>
          <p:nvPr/>
        </p:nvSpPr>
        <p:spPr>
          <a:xfrm>
            <a:off x="2275459" y="1769912"/>
            <a:ext cx="1526243" cy="1526243"/>
          </a:xfrm>
          <a:custGeom>
            <a:avLst/>
            <a:gdLst>
              <a:gd name="connsiteX0" fmla="*/ 0 w 1526243"/>
              <a:gd name="connsiteY0" fmla="*/ 763122 h 1526243"/>
              <a:gd name="connsiteX1" fmla="*/ 763122 w 1526243"/>
              <a:gd name="connsiteY1" fmla="*/ 0 h 1526243"/>
              <a:gd name="connsiteX2" fmla="*/ 1526244 w 1526243"/>
              <a:gd name="connsiteY2" fmla="*/ 763122 h 1526243"/>
              <a:gd name="connsiteX3" fmla="*/ 763122 w 1526243"/>
              <a:gd name="connsiteY3" fmla="*/ 1526244 h 1526243"/>
              <a:gd name="connsiteX4" fmla="*/ 0 w 1526243"/>
              <a:gd name="connsiteY4" fmla="*/ 763122 h 152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243" h="1526243">
                <a:moveTo>
                  <a:pt x="0" y="763122"/>
                </a:moveTo>
                <a:cubicBezTo>
                  <a:pt x="0" y="341661"/>
                  <a:pt x="341661" y="0"/>
                  <a:pt x="763122" y="0"/>
                </a:cubicBezTo>
                <a:cubicBezTo>
                  <a:pt x="1184583" y="0"/>
                  <a:pt x="1526244" y="341661"/>
                  <a:pt x="1526244" y="763122"/>
                </a:cubicBezTo>
                <a:cubicBezTo>
                  <a:pt x="1526244" y="1184583"/>
                  <a:pt x="1184583" y="1526244"/>
                  <a:pt x="763122" y="1526244"/>
                </a:cubicBezTo>
                <a:cubicBezTo>
                  <a:pt x="341661" y="1526244"/>
                  <a:pt x="0" y="1184583"/>
                  <a:pt x="0" y="76312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563" tIns="242563" rIns="242563" bIns="24256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Poverty</a:t>
            </a:r>
            <a:endParaRPr lang="en-US" sz="1500" kern="1200" dirty="0"/>
          </a:p>
        </p:txBody>
      </p:sp>
      <p:sp>
        <p:nvSpPr>
          <p:cNvPr id="13" name="Freeform 12"/>
          <p:cNvSpPr/>
          <p:nvPr/>
        </p:nvSpPr>
        <p:spPr>
          <a:xfrm rot="1800000">
            <a:off x="3828251" y="4929974"/>
            <a:ext cx="219603" cy="518922"/>
          </a:xfrm>
          <a:custGeom>
            <a:avLst/>
            <a:gdLst>
              <a:gd name="connsiteX0" fmla="*/ 0 w 219603"/>
              <a:gd name="connsiteY0" fmla="*/ 103784 h 518922"/>
              <a:gd name="connsiteX1" fmla="*/ 109802 w 219603"/>
              <a:gd name="connsiteY1" fmla="*/ 103784 h 518922"/>
              <a:gd name="connsiteX2" fmla="*/ 109802 w 219603"/>
              <a:gd name="connsiteY2" fmla="*/ 0 h 518922"/>
              <a:gd name="connsiteX3" fmla="*/ 219603 w 219603"/>
              <a:gd name="connsiteY3" fmla="*/ 259461 h 518922"/>
              <a:gd name="connsiteX4" fmla="*/ 109802 w 219603"/>
              <a:gd name="connsiteY4" fmla="*/ 518922 h 518922"/>
              <a:gd name="connsiteX5" fmla="*/ 109802 w 219603"/>
              <a:gd name="connsiteY5" fmla="*/ 415138 h 518922"/>
              <a:gd name="connsiteX6" fmla="*/ 0 w 219603"/>
              <a:gd name="connsiteY6" fmla="*/ 415138 h 518922"/>
              <a:gd name="connsiteX7" fmla="*/ 0 w 219603"/>
              <a:gd name="connsiteY7" fmla="*/ 103784 h 5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603" h="518922">
                <a:moveTo>
                  <a:pt x="0" y="103784"/>
                </a:moveTo>
                <a:lnTo>
                  <a:pt x="109802" y="103784"/>
                </a:lnTo>
                <a:lnTo>
                  <a:pt x="109802" y="0"/>
                </a:lnTo>
                <a:lnTo>
                  <a:pt x="219603" y="259461"/>
                </a:lnTo>
                <a:lnTo>
                  <a:pt x="109802" y="518922"/>
                </a:lnTo>
                <a:lnTo>
                  <a:pt x="109802" y="415138"/>
                </a:lnTo>
                <a:lnTo>
                  <a:pt x="0" y="415138"/>
                </a:lnTo>
                <a:lnTo>
                  <a:pt x="0" y="10378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742489"/>
              <a:satOff val="-20694"/>
              <a:lumOff val="-1765"/>
              <a:alphaOff val="0"/>
            </a:schemeClr>
          </a:fillRef>
          <a:effectRef idx="0">
            <a:schemeClr val="accent4">
              <a:hueOff val="3742489"/>
              <a:satOff val="-20694"/>
              <a:lumOff val="-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3784" rIns="65881" bIns="10378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14" name="Freeform 13"/>
          <p:cNvSpPr/>
          <p:nvPr/>
        </p:nvSpPr>
        <p:spPr>
          <a:xfrm>
            <a:off x="3988880" y="4895428"/>
            <a:ext cx="1800952" cy="1686483"/>
          </a:xfrm>
          <a:custGeom>
            <a:avLst/>
            <a:gdLst>
              <a:gd name="connsiteX0" fmla="*/ 0 w 1800952"/>
              <a:gd name="connsiteY0" fmla="*/ 843242 h 1686483"/>
              <a:gd name="connsiteX1" fmla="*/ 900476 w 1800952"/>
              <a:gd name="connsiteY1" fmla="*/ 0 h 1686483"/>
              <a:gd name="connsiteX2" fmla="*/ 1800952 w 1800952"/>
              <a:gd name="connsiteY2" fmla="*/ 843242 h 1686483"/>
              <a:gd name="connsiteX3" fmla="*/ 900476 w 1800952"/>
              <a:gd name="connsiteY3" fmla="*/ 1686484 h 1686483"/>
              <a:gd name="connsiteX4" fmla="*/ 0 w 1800952"/>
              <a:gd name="connsiteY4" fmla="*/ 843242 h 168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952" h="1686483">
                <a:moveTo>
                  <a:pt x="0" y="843242"/>
                </a:moveTo>
                <a:cubicBezTo>
                  <a:pt x="0" y="377532"/>
                  <a:pt x="403157" y="0"/>
                  <a:pt x="900476" y="0"/>
                </a:cubicBezTo>
                <a:cubicBezTo>
                  <a:pt x="1397795" y="0"/>
                  <a:pt x="1800952" y="377532"/>
                  <a:pt x="1800952" y="843242"/>
                </a:cubicBezTo>
                <a:cubicBezTo>
                  <a:pt x="1800952" y="1308952"/>
                  <a:pt x="1397795" y="1686484"/>
                  <a:pt x="900476" y="1686484"/>
                </a:cubicBezTo>
                <a:cubicBezTo>
                  <a:pt x="403157" y="1686484"/>
                  <a:pt x="0" y="1308952"/>
                  <a:pt x="0" y="84324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742489"/>
              <a:satOff val="-20694"/>
              <a:lumOff val="-1765"/>
              <a:alphaOff val="0"/>
            </a:schemeClr>
          </a:fillRef>
          <a:effectRef idx="0">
            <a:schemeClr val="accent4">
              <a:hueOff val="3742489"/>
              <a:satOff val="-20694"/>
              <a:lumOff val="-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2793" tIns="266030" rIns="282793" bIns="26603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Food Insecurity</a:t>
            </a:r>
            <a:endParaRPr lang="en-US" sz="1500" kern="1200" dirty="0"/>
          </a:p>
        </p:txBody>
      </p:sp>
      <p:sp>
        <p:nvSpPr>
          <p:cNvPr id="15" name="Freeform 14"/>
          <p:cNvSpPr/>
          <p:nvPr/>
        </p:nvSpPr>
        <p:spPr>
          <a:xfrm rot="19800000">
            <a:off x="1945760" y="4959548"/>
            <a:ext cx="284243" cy="518923"/>
          </a:xfrm>
          <a:custGeom>
            <a:avLst/>
            <a:gdLst>
              <a:gd name="connsiteX0" fmla="*/ 0 w 284242"/>
              <a:gd name="connsiteY0" fmla="*/ 103784 h 518922"/>
              <a:gd name="connsiteX1" fmla="*/ 142121 w 284242"/>
              <a:gd name="connsiteY1" fmla="*/ 103784 h 518922"/>
              <a:gd name="connsiteX2" fmla="*/ 142121 w 284242"/>
              <a:gd name="connsiteY2" fmla="*/ 0 h 518922"/>
              <a:gd name="connsiteX3" fmla="*/ 284242 w 284242"/>
              <a:gd name="connsiteY3" fmla="*/ 259461 h 518922"/>
              <a:gd name="connsiteX4" fmla="*/ 142121 w 284242"/>
              <a:gd name="connsiteY4" fmla="*/ 518922 h 518922"/>
              <a:gd name="connsiteX5" fmla="*/ 142121 w 284242"/>
              <a:gd name="connsiteY5" fmla="*/ 415138 h 518922"/>
              <a:gd name="connsiteX6" fmla="*/ 0 w 284242"/>
              <a:gd name="connsiteY6" fmla="*/ 415138 h 518922"/>
              <a:gd name="connsiteX7" fmla="*/ 0 w 284242"/>
              <a:gd name="connsiteY7" fmla="*/ 103784 h 5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242" h="518922">
                <a:moveTo>
                  <a:pt x="284242" y="415138"/>
                </a:moveTo>
                <a:lnTo>
                  <a:pt x="142121" y="415138"/>
                </a:lnTo>
                <a:lnTo>
                  <a:pt x="142121" y="518922"/>
                </a:lnTo>
                <a:lnTo>
                  <a:pt x="0" y="259461"/>
                </a:lnTo>
                <a:lnTo>
                  <a:pt x="142121" y="0"/>
                </a:lnTo>
                <a:lnTo>
                  <a:pt x="142121" y="103784"/>
                </a:lnTo>
                <a:lnTo>
                  <a:pt x="284242" y="103784"/>
                </a:lnTo>
                <a:lnTo>
                  <a:pt x="284242" y="41513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484979"/>
              <a:satOff val="-41387"/>
              <a:lumOff val="-3529"/>
              <a:alphaOff val="0"/>
            </a:schemeClr>
          </a:fillRef>
          <a:effectRef idx="0">
            <a:schemeClr val="accent4">
              <a:hueOff val="7484979"/>
              <a:satOff val="-41387"/>
              <a:lumOff val="-352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272" tIns="103785" rIns="1" bIns="10378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16" name="Freeform 15"/>
          <p:cNvSpPr/>
          <p:nvPr/>
        </p:nvSpPr>
        <p:spPr>
          <a:xfrm>
            <a:off x="424683" y="4975549"/>
            <a:ext cx="1526243" cy="1526243"/>
          </a:xfrm>
          <a:custGeom>
            <a:avLst/>
            <a:gdLst>
              <a:gd name="connsiteX0" fmla="*/ 0 w 1526243"/>
              <a:gd name="connsiteY0" fmla="*/ 763122 h 1526243"/>
              <a:gd name="connsiteX1" fmla="*/ 763122 w 1526243"/>
              <a:gd name="connsiteY1" fmla="*/ 0 h 1526243"/>
              <a:gd name="connsiteX2" fmla="*/ 1526244 w 1526243"/>
              <a:gd name="connsiteY2" fmla="*/ 763122 h 1526243"/>
              <a:gd name="connsiteX3" fmla="*/ 763122 w 1526243"/>
              <a:gd name="connsiteY3" fmla="*/ 1526244 h 1526243"/>
              <a:gd name="connsiteX4" fmla="*/ 0 w 1526243"/>
              <a:gd name="connsiteY4" fmla="*/ 763122 h 152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243" h="1526243">
                <a:moveTo>
                  <a:pt x="0" y="763122"/>
                </a:moveTo>
                <a:cubicBezTo>
                  <a:pt x="0" y="341661"/>
                  <a:pt x="341661" y="0"/>
                  <a:pt x="763122" y="0"/>
                </a:cubicBezTo>
                <a:cubicBezTo>
                  <a:pt x="1184583" y="0"/>
                  <a:pt x="1526244" y="341661"/>
                  <a:pt x="1526244" y="763122"/>
                </a:cubicBezTo>
                <a:cubicBezTo>
                  <a:pt x="1526244" y="1184583"/>
                  <a:pt x="1184583" y="1526244"/>
                  <a:pt x="763122" y="1526244"/>
                </a:cubicBezTo>
                <a:cubicBezTo>
                  <a:pt x="341661" y="1526244"/>
                  <a:pt x="0" y="1184583"/>
                  <a:pt x="0" y="76312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484979"/>
              <a:satOff val="-41387"/>
              <a:lumOff val="-3529"/>
              <a:alphaOff val="0"/>
            </a:schemeClr>
          </a:fillRef>
          <a:effectRef idx="0">
            <a:schemeClr val="accent4">
              <a:hueOff val="7484979"/>
              <a:satOff val="-41387"/>
              <a:lumOff val="-352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563" tIns="242563" rIns="242563" bIns="24256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Malnutrition</a:t>
            </a:r>
            <a:endParaRPr lang="en-US" sz="1500" kern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168122" y="4375384"/>
            <a:ext cx="388015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Implication is that sound agricultural policies based on evidence will be required to address development challenges.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68122" y="1642093"/>
            <a:ext cx="3811689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Development outcomes depend on the quality of policies adopted.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Quality of policies depends on the evidence on what works and what doesn’t.</a:t>
            </a:r>
          </a:p>
        </p:txBody>
      </p:sp>
    </p:spTree>
    <p:extLst>
      <p:ext uri="{BB962C8B-B14F-4D97-AF65-F5344CB8AC3E}">
        <p14:creationId xmlns:p14="http://schemas.microsoft.com/office/powerpoint/2010/main" val="235329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39104" y="1492956"/>
            <a:ext cx="10515600" cy="480506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914400" lvl="2" indent="0" algn="just">
              <a:buNone/>
            </a:pPr>
            <a:endParaRPr lang="en-US" dirty="0" smtClean="0"/>
          </a:p>
          <a:p>
            <a:pPr algn="just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87299B-3EAF-4973-905D-D6D8EE1642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411290" y="3753482"/>
            <a:ext cx="1045120" cy="1219739"/>
          </a:xfrm>
          <a:custGeom>
            <a:avLst/>
            <a:gdLst>
              <a:gd name="connsiteX0" fmla="*/ 0 w 1045120"/>
              <a:gd name="connsiteY0" fmla="*/ 243948 h 1219739"/>
              <a:gd name="connsiteX1" fmla="*/ 522560 w 1045120"/>
              <a:gd name="connsiteY1" fmla="*/ 243948 h 1219739"/>
              <a:gd name="connsiteX2" fmla="*/ 522560 w 1045120"/>
              <a:gd name="connsiteY2" fmla="*/ 0 h 1219739"/>
              <a:gd name="connsiteX3" fmla="*/ 1045120 w 1045120"/>
              <a:gd name="connsiteY3" fmla="*/ 609870 h 1219739"/>
              <a:gd name="connsiteX4" fmla="*/ 522560 w 1045120"/>
              <a:gd name="connsiteY4" fmla="*/ 1219739 h 1219739"/>
              <a:gd name="connsiteX5" fmla="*/ 522560 w 1045120"/>
              <a:gd name="connsiteY5" fmla="*/ 975791 h 1219739"/>
              <a:gd name="connsiteX6" fmla="*/ 0 w 1045120"/>
              <a:gd name="connsiteY6" fmla="*/ 975791 h 1219739"/>
              <a:gd name="connsiteX7" fmla="*/ 0 w 1045120"/>
              <a:gd name="connsiteY7" fmla="*/ 243948 h 121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5120" h="1219739">
                <a:moveTo>
                  <a:pt x="0" y="243948"/>
                </a:moveTo>
                <a:lnTo>
                  <a:pt x="522560" y="243948"/>
                </a:lnTo>
                <a:lnTo>
                  <a:pt x="522560" y="0"/>
                </a:lnTo>
                <a:lnTo>
                  <a:pt x="1045120" y="609870"/>
                </a:lnTo>
                <a:lnTo>
                  <a:pt x="522560" y="1219739"/>
                </a:lnTo>
                <a:lnTo>
                  <a:pt x="522560" y="975791"/>
                </a:lnTo>
                <a:lnTo>
                  <a:pt x="0" y="975791"/>
                </a:lnTo>
                <a:lnTo>
                  <a:pt x="0" y="24394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43948" rIns="313536" bIns="24394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  <p:sp>
        <p:nvSpPr>
          <p:cNvPr id="13" name="Freeform 12"/>
          <p:cNvSpPr/>
          <p:nvPr/>
        </p:nvSpPr>
        <p:spPr>
          <a:xfrm>
            <a:off x="6543102" y="2714495"/>
            <a:ext cx="4918303" cy="3365964"/>
          </a:xfrm>
          <a:custGeom>
            <a:avLst/>
            <a:gdLst>
              <a:gd name="connsiteX0" fmla="*/ 0 w 4918303"/>
              <a:gd name="connsiteY0" fmla="*/ 336596 h 3365964"/>
              <a:gd name="connsiteX1" fmla="*/ 336596 w 4918303"/>
              <a:gd name="connsiteY1" fmla="*/ 0 h 3365964"/>
              <a:gd name="connsiteX2" fmla="*/ 4581707 w 4918303"/>
              <a:gd name="connsiteY2" fmla="*/ 0 h 3365964"/>
              <a:gd name="connsiteX3" fmla="*/ 4918303 w 4918303"/>
              <a:gd name="connsiteY3" fmla="*/ 336596 h 3365964"/>
              <a:gd name="connsiteX4" fmla="*/ 4918303 w 4918303"/>
              <a:gd name="connsiteY4" fmla="*/ 3029368 h 3365964"/>
              <a:gd name="connsiteX5" fmla="*/ 4581707 w 4918303"/>
              <a:gd name="connsiteY5" fmla="*/ 3365964 h 3365964"/>
              <a:gd name="connsiteX6" fmla="*/ 336596 w 4918303"/>
              <a:gd name="connsiteY6" fmla="*/ 3365964 h 3365964"/>
              <a:gd name="connsiteX7" fmla="*/ 0 w 4918303"/>
              <a:gd name="connsiteY7" fmla="*/ 3029368 h 3365964"/>
              <a:gd name="connsiteX8" fmla="*/ 0 w 4918303"/>
              <a:gd name="connsiteY8" fmla="*/ 336596 h 336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8303" h="3365964">
                <a:moveTo>
                  <a:pt x="0" y="336596"/>
                </a:moveTo>
                <a:cubicBezTo>
                  <a:pt x="0" y="150699"/>
                  <a:pt x="150699" y="0"/>
                  <a:pt x="336596" y="0"/>
                </a:cubicBezTo>
                <a:lnTo>
                  <a:pt x="4581707" y="0"/>
                </a:lnTo>
                <a:cubicBezTo>
                  <a:pt x="4767604" y="0"/>
                  <a:pt x="4918303" y="150699"/>
                  <a:pt x="4918303" y="336596"/>
                </a:cubicBezTo>
                <a:lnTo>
                  <a:pt x="4918303" y="3029368"/>
                </a:lnTo>
                <a:cubicBezTo>
                  <a:pt x="4918303" y="3215265"/>
                  <a:pt x="4767604" y="3365964"/>
                  <a:pt x="4581707" y="3365964"/>
                </a:cubicBezTo>
                <a:lnTo>
                  <a:pt x="336596" y="3365964"/>
                </a:lnTo>
                <a:cubicBezTo>
                  <a:pt x="150699" y="3365964"/>
                  <a:pt x="0" y="3215265"/>
                  <a:pt x="0" y="3029368"/>
                </a:cubicBezTo>
                <a:lnTo>
                  <a:pt x="0" y="3365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936" tIns="231936" rIns="231936" bIns="231936" numCol="1" spcCol="1270" anchor="t" anchorCtr="0">
            <a:noAutofit/>
          </a:bodyPr>
          <a:lstStyle/>
          <a:p>
            <a:pPr lvl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/>
              <a:t>Virtuous circle country</a:t>
            </a:r>
            <a:endParaRPr lang="en-US" sz="3200" kern="1200" dirty="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600" kern="1200" dirty="0" smtClean="0"/>
              <a:t>Improved evidence demand.</a:t>
            </a:r>
            <a:endParaRPr lang="en-US" sz="2600" kern="1200" dirty="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600" kern="1200" dirty="0" smtClean="0"/>
              <a:t>Improved quality and availability of evidence.</a:t>
            </a:r>
            <a:endParaRPr lang="en-US" sz="2600" kern="1200" dirty="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600" kern="1200" dirty="0" smtClean="0"/>
              <a:t>Improved development outcomes.</a:t>
            </a:r>
            <a:endParaRPr lang="en-US" sz="2600" kern="1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90658" y="2060813"/>
            <a:ext cx="4918303" cy="3985521"/>
            <a:chOff x="5" y="2060813"/>
            <a:chExt cx="4918303" cy="3985521"/>
          </a:xfrm>
        </p:grpSpPr>
        <p:sp>
          <p:nvSpPr>
            <p:cNvPr id="9" name="Freeform 8"/>
            <p:cNvSpPr/>
            <p:nvPr/>
          </p:nvSpPr>
          <p:spPr>
            <a:xfrm>
              <a:off x="5" y="2680370"/>
              <a:ext cx="4918303" cy="3365964"/>
            </a:xfrm>
            <a:custGeom>
              <a:avLst/>
              <a:gdLst>
                <a:gd name="connsiteX0" fmla="*/ 0 w 4918303"/>
                <a:gd name="connsiteY0" fmla="*/ 336596 h 3365964"/>
                <a:gd name="connsiteX1" fmla="*/ 336596 w 4918303"/>
                <a:gd name="connsiteY1" fmla="*/ 0 h 3365964"/>
                <a:gd name="connsiteX2" fmla="*/ 4581707 w 4918303"/>
                <a:gd name="connsiteY2" fmla="*/ 0 h 3365964"/>
                <a:gd name="connsiteX3" fmla="*/ 4918303 w 4918303"/>
                <a:gd name="connsiteY3" fmla="*/ 336596 h 3365964"/>
                <a:gd name="connsiteX4" fmla="*/ 4918303 w 4918303"/>
                <a:gd name="connsiteY4" fmla="*/ 3029368 h 3365964"/>
                <a:gd name="connsiteX5" fmla="*/ 4581707 w 4918303"/>
                <a:gd name="connsiteY5" fmla="*/ 3365964 h 3365964"/>
                <a:gd name="connsiteX6" fmla="*/ 336596 w 4918303"/>
                <a:gd name="connsiteY6" fmla="*/ 3365964 h 3365964"/>
                <a:gd name="connsiteX7" fmla="*/ 0 w 4918303"/>
                <a:gd name="connsiteY7" fmla="*/ 3029368 h 3365964"/>
                <a:gd name="connsiteX8" fmla="*/ 0 w 4918303"/>
                <a:gd name="connsiteY8" fmla="*/ 336596 h 336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8303" h="3365964">
                  <a:moveTo>
                    <a:pt x="0" y="336596"/>
                  </a:moveTo>
                  <a:cubicBezTo>
                    <a:pt x="0" y="150699"/>
                    <a:pt x="150699" y="0"/>
                    <a:pt x="336596" y="0"/>
                  </a:cubicBezTo>
                  <a:lnTo>
                    <a:pt x="4581707" y="0"/>
                  </a:lnTo>
                  <a:cubicBezTo>
                    <a:pt x="4767604" y="0"/>
                    <a:pt x="4918303" y="150699"/>
                    <a:pt x="4918303" y="336596"/>
                  </a:cubicBezTo>
                  <a:lnTo>
                    <a:pt x="4918303" y="3029368"/>
                  </a:lnTo>
                  <a:cubicBezTo>
                    <a:pt x="4918303" y="3215265"/>
                    <a:pt x="4767604" y="3365964"/>
                    <a:pt x="4581707" y="3365964"/>
                  </a:cubicBezTo>
                  <a:lnTo>
                    <a:pt x="336596" y="3365964"/>
                  </a:lnTo>
                  <a:cubicBezTo>
                    <a:pt x="150699" y="3365964"/>
                    <a:pt x="0" y="3215265"/>
                    <a:pt x="0" y="3029368"/>
                  </a:cubicBezTo>
                  <a:lnTo>
                    <a:pt x="0" y="33659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0506" tIns="220506" rIns="220506" bIns="220506" numCol="1" spcCol="1270" anchor="t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Evidence demand constrained country</a:t>
              </a:r>
              <a:endParaRPr lang="en-US" sz="3200" kern="1200" dirty="0"/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600" kern="1200" dirty="0" smtClean="0"/>
                <a:t>Limited evidence use.</a:t>
              </a:r>
              <a:endParaRPr lang="en-US" sz="2600" kern="1200" dirty="0"/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600" kern="1200" dirty="0" smtClean="0"/>
                <a:t>Improved quality and availability of evidence.</a:t>
              </a:r>
              <a:endParaRPr lang="en-US" sz="2600" kern="1200" dirty="0"/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600" kern="1200" dirty="0" smtClean="0"/>
                <a:t>Poor development outcomes.</a:t>
              </a:r>
              <a:endParaRPr lang="en-US" sz="2600" kern="1200" dirty="0"/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109183" y="2060813"/>
              <a:ext cx="4722124" cy="69943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dirty="0">
                  <a:solidFill>
                    <a:srgbClr val="0070C0"/>
                  </a:solidFill>
                </a:rPr>
                <a:t>Status</a:t>
              </a:r>
              <a:r>
                <a:rPr lang="en-US" sz="3600" dirty="0" smtClean="0">
                  <a:solidFill>
                    <a:srgbClr val="0070C0"/>
                  </a:solidFill>
                </a:rPr>
                <a:t> Quo </a:t>
              </a:r>
              <a:endParaRPr lang="en-US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2" name="Title 1"/>
          <p:cNvSpPr txBox="1">
            <a:spLocks noGrp="1"/>
          </p:cNvSpPr>
          <p:nvPr>
            <p:ph type="title"/>
          </p:nvPr>
        </p:nvSpPr>
        <p:spPr bwMode="auto">
          <a:xfrm>
            <a:off x="6635655" y="2060813"/>
            <a:ext cx="4733198" cy="6994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rgbClr val="0070C0"/>
                </a:solidFill>
              </a:rPr>
              <a:t>Where we want to </a:t>
            </a:r>
            <a:r>
              <a:rPr lang="en-US" sz="3600" dirty="0" smtClean="0">
                <a:solidFill>
                  <a:srgbClr val="0070C0"/>
                </a:solidFill>
              </a:rPr>
              <a:t>go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486" y="312013"/>
            <a:ext cx="11384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rgbClr val="0F4D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65" charset="-128"/>
              </a:rPr>
              <a:t>Evidence-Based Policy-Making in Zambia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0278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Agricultural Policies and Programs in 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ambia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16864" y="1642989"/>
            <a:ext cx="9023096" cy="2095531"/>
          </a:xfrm>
          <a:custGeom>
            <a:avLst/>
            <a:gdLst>
              <a:gd name="connsiteX0" fmla="*/ 0 w 9023096"/>
              <a:gd name="connsiteY0" fmla="*/ 209553 h 2095531"/>
              <a:gd name="connsiteX1" fmla="*/ 209553 w 9023096"/>
              <a:gd name="connsiteY1" fmla="*/ 0 h 2095531"/>
              <a:gd name="connsiteX2" fmla="*/ 8813543 w 9023096"/>
              <a:gd name="connsiteY2" fmla="*/ 0 h 2095531"/>
              <a:gd name="connsiteX3" fmla="*/ 9023096 w 9023096"/>
              <a:gd name="connsiteY3" fmla="*/ 209553 h 2095531"/>
              <a:gd name="connsiteX4" fmla="*/ 9023096 w 9023096"/>
              <a:gd name="connsiteY4" fmla="*/ 1885978 h 2095531"/>
              <a:gd name="connsiteX5" fmla="*/ 8813543 w 9023096"/>
              <a:gd name="connsiteY5" fmla="*/ 2095531 h 2095531"/>
              <a:gd name="connsiteX6" fmla="*/ 209553 w 9023096"/>
              <a:gd name="connsiteY6" fmla="*/ 2095531 h 2095531"/>
              <a:gd name="connsiteX7" fmla="*/ 0 w 9023096"/>
              <a:gd name="connsiteY7" fmla="*/ 1885978 h 2095531"/>
              <a:gd name="connsiteX8" fmla="*/ 0 w 9023096"/>
              <a:gd name="connsiteY8" fmla="*/ 209553 h 209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23096" h="2095531">
                <a:moveTo>
                  <a:pt x="0" y="209553"/>
                </a:moveTo>
                <a:cubicBezTo>
                  <a:pt x="0" y="93820"/>
                  <a:pt x="93820" y="0"/>
                  <a:pt x="209553" y="0"/>
                </a:cubicBezTo>
                <a:lnTo>
                  <a:pt x="8813543" y="0"/>
                </a:lnTo>
                <a:cubicBezTo>
                  <a:pt x="8929276" y="0"/>
                  <a:pt x="9023096" y="93820"/>
                  <a:pt x="9023096" y="209553"/>
                </a:cubicBezTo>
                <a:lnTo>
                  <a:pt x="9023096" y="1885978"/>
                </a:lnTo>
                <a:cubicBezTo>
                  <a:pt x="9023096" y="2001711"/>
                  <a:pt x="8929276" y="2095531"/>
                  <a:pt x="8813543" y="2095531"/>
                </a:cubicBezTo>
                <a:lnTo>
                  <a:pt x="209553" y="2095531"/>
                </a:lnTo>
                <a:cubicBezTo>
                  <a:pt x="93820" y="2095531"/>
                  <a:pt x="0" y="2001711"/>
                  <a:pt x="0" y="1885978"/>
                </a:cubicBezTo>
                <a:lnTo>
                  <a:pt x="0" y="20955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024" tIns="192024" rIns="192024" bIns="801381" numCol="1" spcCol="1270" anchor="t" anchorCtr="0">
            <a:noAutofit/>
          </a:bodyPr>
          <a:lstStyle/>
          <a:p>
            <a:pPr lvl="0" algn="l" defTabSz="1200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700" kern="1200" dirty="0" smtClean="0"/>
              <a:t>Agricultural policies and programs in Zambia are often inadequately informed by research-based evidence due to:</a:t>
            </a:r>
            <a:endParaRPr lang="en-GB" sz="2700" kern="1200" dirty="0"/>
          </a:p>
        </p:txBody>
      </p:sp>
      <p:sp>
        <p:nvSpPr>
          <p:cNvPr id="7" name="Freeform 6"/>
          <p:cNvSpPr/>
          <p:nvPr/>
        </p:nvSpPr>
        <p:spPr>
          <a:xfrm>
            <a:off x="2664968" y="3040010"/>
            <a:ext cx="9023096" cy="3013200"/>
          </a:xfrm>
          <a:custGeom>
            <a:avLst/>
            <a:gdLst>
              <a:gd name="connsiteX0" fmla="*/ 0 w 9023096"/>
              <a:gd name="connsiteY0" fmla="*/ 301320 h 3013200"/>
              <a:gd name="connsiteX1" fmla="*/ 301320 w 9023096"/>
              <a:gd name="connsiteY1" fmla="*/ 0 h 3013200"/>
              <a:gd name="connsiteX2" fmla="*/ 8721776 w 9023096"/>
              <a:gd name="connsiteY2" fmla="*/ 0 h 3013200"/>
              <a:gd name="connsiteX3" fmla="*/ 9023096 w 9023096"/>
              <a:gd name="connsiteY3" fmla="*/ 301320 h 3013200"/>
              <a:gd name="connsiteX4" fmla="*/ 9023096 w 9023096"/>
              <a:gd name="connsiteY4" fmla="*/ 2711880 h 3013200"/>
              <a:gd name="connsiteX5" fmla="*/ 8721776 w 9023096"/>
              <a:gd name="connsiteY5" fmla="*/ 3013200 h 3013200"/>
              <a:gd name="connsiteX6" fmla="*/ 301320 w 9023096"/>
              <a:gd name="connsiteY6" fmla="*/ 3013200 h 3013200"/>
              <a:gd name="connsiteX7" fmla="*/ 0 w 9023096"/>
              <a:gd name="connsiteY7" fmla="*/ 2711880 h 3013200"/>
              <a:gd name="connsiteX8" fmla="*/ 0 w 9023096"/>
              <a:gd name="connsiteY8" fmla="*/ 301320 h 3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23096" h="3013200">
                <a:moveTo>
                  <a:pt x="0" y="301320"/>
                </a:moveTo>
                <a:cubicBezTo>
                  <a:pt x="0" y="134906"/>
                  <a:pt x="134906" y="0"/>
                  <a:pt x="301320" y="0"/>
                </a:cubicBezTo>
                <a:lnTo>
                  <a:pt x="8721776" y="0"/>
                </a:lnTo>
                <a:cubicBezTo>
                  <a:pt x="8888190" y="0"/>
                  <a:pt x="9023096" y="134906"/>
                  <a:pt x="9023096" y="301320"/>
                </a:cubicBezTo>
                <a:lnTo>
                  <a:pt x="9023096" y="2711880"/>
                </a:lnTo>
                <a:cubicBezTo>
                  <a:pt x="9023096" y="2878294"/>
                  <a:pt x="8888190" y="3013200"/>
                  <a:pt x="8721776" y="3013200"/>
                </a:cubicBezTo>
                <a:lnTo>
                  <a:pt x="301320" y="3013200"/>
                </a:lnTo>
                <a:cubicBezTo>
                  <a:pt x="134906" y="3013200"/>
                  <a:pt x="0" y="2878294"/>
                  <a:pt x="0" y="2711880"/>
                </a:cubicBezTo>
                <a:lnTo>
                  <a:pt x="0" y="30132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0278" tIns="280278" rIns="280278" bIns="280278" numCol="1" spcCol="1270" anchor="t" anchorCtr="0">
            <a:noAutofit/>
          </a:bodyPr>
          <a:lstStyle/>
          <a:p>
            <a:pPr marL="228600" lvl="1" indent="-228600" algn="l" defTabSz="12001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700" kern="1200" dirty="0" smtClean="0"/>
              <a:t>information gaps,  </a:t>
            </a:r>
            <a:endParaRPr lang="en-GB" sz="2700" kern="1200" dirty="0"/>
          </a:p>
          <a:p>
            <a:pPr marL="228600" lvl="1" indent="-228600" algn="l" defTabSz="12001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700" kern="1200" smtClean="0"/>
              <a:t>the need for speedy responses, </a:t>
            </a:r>
            <a:endParaRPr lang="en-GB" sz="2700" kern="1200"/>
          </a:p>
          <a:p>
            <a:pPr marL="228600" lvl="1" indent="-228600" algn="l" defTabSz="12001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700" kern="1200" dirty="0" smtClean="0"/>
              <a:t>political expediency</a:t>
            </a:r>
            <a:endParaRPr lang="en-GB" sz="2700" kern="1200" dirty="0"/>
          </a:p>
          <a:p>
            <a:pPr marL="228600" lvl="1" indent="-228600" algn="l" defTabSz="12001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700" kern="1200" dirty="0" smtClean="0"/>
              <a:t>lack of transparency </a:t>
            </a:r>
            <a:endParaRPr lang="en-GB" sz="2700" kern="1200" dirty="0"/>
          </a:p>
          <a:p>
            <a:pPr marL="228600" lvl="1" indent="-228600" algn="l" defTabSz="12001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700" kern="1200" dirty="0" smtClean="0"/>
              <a:t>the fact that policy makers are rarely scientists and </a:t>
            </a:r>
            <a:endParaRPr lang="en-GB" sz="2700" kern="1200" dirty="0"/>
          </a:p>
          <a:p>
            <a:pPr marL="228600" lvl="1" indent="-228600" algn="l" defTabSz="12001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700" kern="1200" smtClean="0"/>
              <a:t>rent seeking behaviour by a privileged few.</a:t>
            </a:r>
            <a:endParaRPr lang="en-GB" sz="27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CA6FC1-BC11-47AA-AB20-8DEB9F05E68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0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74477" y="1885650"/>
            <a:ext cx="11155974" cy="1746395"/>
            <a:chOff x="711199" y="1552985"/>
            <a:chExt cx="11155974" cy="1746395"/>
          </a:xfrm>
        </p:grpSpPr>
        <p:sp>
          <p:nvSpPr>
            <p:cNvPr id="12" name="Straight Connector 11"/>
            <p:cNvSpPr/>
            <p:nvPr/>
          </p:nvSpPr>
          <p:spPr>
            <a:xfrm>
              <a:off x="898688" y="3299380"/>
              <a:ext cx="10515600" cy="0"/>
            </a:xfrm>
            <a:prstGeom prst="line">
              <a:avLst/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4156717" y="2113874"/>
              <a:ext cx="7710456" cy="1185506"/>
            </a:xfrm>
            <a:custGeom>
              <a:avLst/>
              <a:gdLst>
                <a:gd name="connsiteX0" fmla="*/ 0 w 7781544"/>
                <a:gd name="connsiteY0" fmla="*/ 0 h 1185506"/>
                <a:gd name="connsiteX1" fmla="*/ 7781544 w 7781544"/>
                <a:gd name="connsiteY1" fmla="*/ 0 h 1185506"/>
                <a:gd name="connsiteX2" fmla="*/ 7781544 w 7781544"/>
                <a:gd name="connsiteY2" fmla="*/ 1185506 h 1185506"/>
                <a:gd name="connsiteX3" fmla="*/ 0 w 7781544"/>
                <a:gd name="connsiteY3" fmla="*/ 1185506 h 1185506"/>
                <a:gd name="connsiteX4" fmla="*/ 0 w 7781544"/>
                <a:gd name="connsiteY4" fmla="*/ 0 h 1185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1544" h="1185506">
                  <a:moveTo>
                    <a:pt x="0" y="0"/>
                  </a:moveTo>
                  <a:lnTo>
                    <a:pt x="7781544" y="0"/>
                  </a:lnTo>
                  <a:lnTo>
                    <a:pt x="7781544" y="1185506"/>
                  </a:lnTo>
                  <a:lnTo>
                    <a:pt x="0" y="118550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b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600" kern="1200" dirty="0"/>
            </a:p>
            <a:p>
              <a:pPr marL="228600" lvl="1" indent="-22860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Costly datasets are used for basic descriptive analysis </a:t>
              </a:r>
              <a:endParaRPr lang="en-GB" sz="2000" kern="1200" dirty="0"/>
            </a:p>
            <a:p>
              <a:pPr marL="228600" lvl="1" indent="-22860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Generating more evidence from these could help decision making.</a:t>
              </a:r>
              <a:endParaRPr lang="en-GB" sz="20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11199" y="1552985"/>
              <a:ext cx="3191497" cy="1746395"/>
            </a:xfrm>
            <a:custGeom>
              <a:avLst/>
              <a:gdLst>
                <a:gd name="connsiteX0" fmla="*/ 197624 w 2734056"/>
                <a:gd name="connsiteY0" fmla="*/ 0 h 1185506"/>
                <a:gd name="connsiteX1" fmla="*/ 2536432 w 2734056"/>
                <a:gd name="connsiteY1" fmla="*/ 0 h 1185506"/>
                <a:gd name="connsiteX2" fmla="*/ 2734056 w 2734056"/>
                <a:gd name="connsiteY2" fmla="*/ 197624 h 1185506"/>
                <a:gd name="connsiteX3" fmla="*/ 2734056 w 2734056"/>
                <a:gd name="connsiteY3" fmla="*/ 1185506 h 1185506"/>
                <a:gd name="connsiteX4" fmla="*/ 2734056 w 2734056"/>
                <a:gd name="connsiteY4" fmla="*/ 1185506 h 1185506"/>
                <a:gd name="connsiteX5" fmla="*/ 0 w 2734056"/>
                <a:gd name="connsiteY5" fmla="*/ 1185506 h 1185506"/>
                <a:gd name="connsiteX6" fmla="*/ 0 w 2734056"/>
                <a:gd name="connsiteY6" fmla="*/ 1185506 h 1185506"/>
                <a:gd name="connsiteX7" fmla="*/ 0 w 2734056"/>
                <a:gd name="connsiteY7" fmla="*/ 197624 h 1185506"/>
                <a:gd name="connsiteX8" fmla="*/ 197624 w 2734056"/>
                <a:gd name="connsiteY8" fmla="*/ 0 h 1185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4056" h="1185506">
                  <a:moveTo>
                    <a:pt x="197624" y="0"/>
                  </a:moveTo>
                  <a:lnTo>
                    <a:pt x="2536432" y="0"/>
                  </a:lnTo>
                  <a:cubicBezTo>
                    <a:pt x="2645577" y="0"/>
                    <a:pt x="2734056" y="88479"/>
                    <a:pt x="2734056" y="197624"/>
                  </a:cubicBezTo>
                  <a:lnTo>
                    <a:pt x="2734056" y="1185506"/>
                  </a:lnTo>
                  <a:lnTo>
                    <a:pt x="2734056" y="1185506"/>
                  </a:lnTo>
                  <a:lnTo>
                    <a:pt x="0" y="1185506"/>
                  </a:lnTo>
                  <a:lnTo>
                    <a:pt x="0" y="1185506"/>
                  </a:lnTo>
                  <a:lnTo>
                    <a:pt x="0" y="197624"/>
                  </a:lnTo>
                  <a:cubicBezTo>
                    <a:pt x="0" y="88479"/>
                    <a:pt x="88479" y="0"/>
                    <a:pt x="197624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747" tIns="120747" rIns="120747" bIns="62865" numCol="1" spcCol="1270" anchor="ctr" anchorCtr="0">
              <a:noAutofit/>
            </a:bodyPr>
            <a:lstStyle/>
            <a:p>
              <a:pPr lvl="0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/>
                <a:t>L</a:t>
              </a:r>
              <a:r>
                <a:rPr lang="en-US" sz="2400" kern="1200" dirty="0" smtClean="0"/>
                <a:t>imited use of an Enormous Amount of Data for Evidence Generation.</a:t>
              </a:r>
              <a:endParaRPr lang="en-GB" sz="2400" kern="12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572255" y="5169138"/>
            <a:ext cx="7781544" cy="118550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87299B-3EAF-4973-905D-D6D8EE1642D3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Lots of Data</a:t>
            </a:r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711200" y="4364610"/>
            <a:ext cx="11012408" cy="1990035"/>
            <a:chOff x="711200" y="4364610"/>
            <a:chExt cx="11012408" cy="1990035"/>
          </a:xfrm>
        </p:grpSpPr>
        <p:sp>
          <p:nvSpPr>
            <p:cNvPr id="11" name="Straight Connector 10"/>
            <p:cNvSpPr/>
            <p:nvPr/>
          </p:nvSpPr>
          <p:spPr>
            <a:xfrm>
              <a:off x="838200" y="6354645"/>
              <a:ext cx="10515600" cy="0"/>
            </a:xfrm>
            <a:prstGeom prst="line">
              <a:avLst/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711200" y="4364610"/>
              <a:ext cx="3266408" cy="1990034"/>
            </a:xfrm>
            <a:custGeom>
              <a:avLst/>
              <a:gdLst>
                <a:gd name="connsiteX0" fmla="*/ 197624 w 2734056"/>
                <a:gd name="connsiteY0" fmla="*/ 0 h 1185506"/>
                <a:gd name="connsiteX1" fmla="*/ 2536432 w 2734056"/>
                <a:gd name="connsiteY1" fmla="*/ 0 h 1185506"/>
                <a:gd name="connsiteX2" fmla="*/ 2734056 w 2734056"/>
                <a:gd name="connsiteY2" fmla="*/ 197624 h 1185506"/>
                <a:gd name="connsiteX3" fmla="*/ 2734056 w 2734056"/>
                <a:gd name="connsiteY3" fmla="*/ 1185506 h 1185506"/>
                <a:gd name="connsiteX4" fmla="*/ 2734056 w 2734056"/>
                <a:gd name="connsiteY4" fmla="*/ 1185506 h 1185506"/>
                <a:gd name="connsiteX5" fmla="*/ 0 w 2734056"/>
                <a:gd name="connsiteY5" fmla="*/ 1185506 h 1185506"/>
                <a:gd name="connsiteX6" fmla="*/ 0 w 2734056"/>
                <a:gd name="connsiteY6" fmla="*/ 1185506 h 1185506"/>
                <a:gd name="connsiteX7" fmla="*/ 0 w 2734056"/>
                <a:gd name="connsiteY7" fmla="*/ 197624 h 1185506"/>
                <a:gd name="connsiteX8" fmla="*/ 197624 w 2734056"/>
                <a:gd name="connsiteY8" fmla="*/ 0 h 1185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4056" h="1185506">
                  <a:moveTo>
                    <a:pt x="197624" y="0"/>
                  </a:moveTo>
                  <a:lnTo>
                    <a:pt x="2536432" y="0"/>
                  </a:lnTo>
                  <a:cubicBezTo>
                    <a:pt x="2645577" y="0"/>
                    <a:pt x="2734056" y="88479"/>
                    <a:pt x="2734056" y="197624"/>
                  </a:cubicBezTo>
                  <a:lnTo>
                    <a:pt x="2734056" y="1185506"/>
                  </a:lnTo>
                  <a:lnTo>
                    <a:pt x="2734056" y="1185506"/>
                  </a:lnTo>
                  <a:lnTo>
                    <a:pt x="0" y="1185506"/>
                  </a:lnTo>
                  <a:lnTo>
                    <a:pt x="0" y="1185506"/>
                  </a:lnTo>
                  <a:lnTo>
                    <a:pt x="0" y="197624"/>
                  </a:lnTo>
                  <a:cubicBezTo>
                    <a:pt x="0" y="88479"/>
                    <a:pt x="88479" y="0"/>
                    <a:pt x="197624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462" tIns="126462" rIns="126462" bIns="6858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000" kern="1200" dirty="0" smtClean="0"/>
                <a:t>C</a:t>
              </a:r>
              <a:r>
                <a:rPr lang="en-GB" sz="2400" kern="1200" dirty="0" smtClean="0"/>
                <a:t>hallenge to researchers and technical experts in government</a:t>
              </a:r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.</a:t>
              </a:r>
              <a:endParaRPr lang="en-GB" sz="17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942064" y="4799552"/>
              <a:ext cx="7781544" cy="1548931"/>
            </a:xfrm>
            <a:custGeom>
              <a:avLst/>
              <a:gdLst>
                <a:gd name="connsiteX0" fmla="*/ 0 w 7781544"/>
                <a:gd name="connsiteY0" fmla="*/ 0 h 1185506"/>
                <a:gd name="connsiteX1" fmla="*/ 7781544 w 7781544"/>
                <a:gd name="connsiteY1" fmla="*/ 0 h 1185506"/>
                <a:gd name="connsiteX2" fmla="*/ 7781544 w 7781544"/>
                <a:gd name="connsiteY2" fmla="*/ 1185506 h 1185506"/>
                <a:gd name="connsiteX3" fmla="*/ 0 w 7781544"/>
                <a:gd name="connsiteY3" fmla="*/ 1185506 h 1185506"/>
                <a:gd name="connsiteX4" fmla="*/ 0 w 7781544"/>
                <a:gd name="connsiteY4" fmla="*/ 0 h 1185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1544" h="1185506">
                  <a:moveTo>
                    <a:pt x="0" y="0"/>
                  </a:moveTo>
                  <a:lnTo>
                    <a:pt x="7781544" y="0"/>
                  </a:lnTo>
                  <a:lnTo>
                    <a:pt x="7781544" y="1185506"/>
                  </a:lnTo>
                  <a:lnTo>
                    <a:pt x="0" y="118550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b" anchorCtr="0">
              <a:noAutofit/>
            </a:bodyPr>
            <a:lstStyle/>
            <a:p>
              <a:pPr marL="457200" lvl="2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dirty="0"/>
                <a:t>Crop Forecast </a:t>
              </a:r>
              <a:r>
                <a:rPr lang="en-US" sz="2000" dirty="0" smtClean="0"/>
                <a:t>Surveys</a:t>
              </a:r>
              <a:endParaRPr lang="en-GB" sz="2000" dirty="0" smtClean="0"/>
            </a:p>
            <a:p>
              <a:pPr marL="457200" lvl="2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dirty="0" smtClean="0"/>
                <a:t>Post </a:t>
              </a:r>
              <a:r>
                <a:rPr lang="en-US" sz="2000" dirty="0"/>
                <a:t>Harvest Surveys</a:t>
              </a:r>
              <a:endParaRPr lang="en-GB" sz="2000" dirty="0"/>
            </a:p>
            <a:p>
              <a:pPr marL="457200" lvl="2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dirty="0"/>
                <a:t>Living conditions Monitoring Surveys</a:t>
              </a:r>
              <a:endParaRPr lang="en-GB" sz="2000" dirty="0"/>
            </a:p>
            <a:p>
              <a:pPr marL="457200" lvl="2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dirty="0"/>
                <a:t>Rural Agricultural Livelihood </a:t>
              </a:r>
              <a:r>
                <a:rPr lang="en-US" sz="2000" dirty="0" smtClean="0"/>
                <a:t>Surveys, </a:t>
              </a:r>
            </a:p>
            <a:p>
              <a:pPr marL="457200" lvl="2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dirty="0" smtClean="0"/>
                <a:t>Demographic Health Surveys,  etc.</a:t>
              </a:r>
              <a:endParaRPr lang="en-GB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98092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7">
      <a:dk1>
        <a:srgbClr val="003580"/>
      </a:dk1>
      <a:lt1>
        <a:srgbClr val="FFFFFF"/>
      </a:lt1>
      <a:dk2>
        <a:srgbClr val="0F4D2A"/>
      </a:dk2>
      <a:lt2>
        <a:srgbClr val="151255"/>
      </a:lt2>
      <a:accent1>
        <a:srgbClr val="003580"/>
      </a:accent1>
      <a:accent2>
        <a:srgbClr val="62BD19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5433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Median">
  <a:themeElements>
    <a:clrScheme name="Custom 7">
      <a:dk1>
        <a:srgbClr val="003580"/>
      </a:dk1>
      <a:lt1>
        <a:srgbClr val="FFFFFF"/>
      </a:lt1>
      <a:dk2>
        <a:srgbClr val="0F4D2A"/>
      </a:dk2>
      <a:lt2>
        <a:srgbClr val="151255"/>
      </a:lt2>
      <a:accent1>
        <a:srgbClr val="003580"/>
      </a:accent1>
      <a:accent2>
        <a:srgbClr val="62BD19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5433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7">
    <a:dk1>
      <a:srgbClr val="003580"/>
    </a:dk1>
    <a:lt1>
      <a:srgbClr val="FFFFFF"/>
    </a:lt1>
    <a:dk2>
      <a:srgbClr val="0F4D2A"/>
    </a:dk2>
    <a:lt2>
      <a:srgbClr val="151255"/>
    </a:lt2>
    <a:accent1>
      <a:srgbClr val="003580"/>
    </a:accent1>
    <a:accent2>
      <a:srgbClr val="62BD19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543302"/>
    </a:folHlink>
  </a:clrScheme>
</a:themeOverride>
</file>

<file path=ppt/theme/themeOverride2.xml><?xml version="1.0" encoding="utf-8"?>
<a:themeOverride xmlns:a="http://schemas.openxmlformats.org/drawingml/2006/main">
  <a:clrScheme name="Custom 7">
    <a:dk1>
      <a:srgbClr val="003580"/>
    </a:dk1>
    <a:lt1>
      <a:srgbClr val="FFFFFF"/>
    </a:lt1>
    <a:dk2>
      <a:srgbClr val="0F4D2A"/>
    </a:dk2>
    <a:lt2>
      <a:srgbClr val="151255"/>
    </a:lt2>
    <a:accent1>
      <a:srgbClr val="003580"/>
    </a:accent1>
    <a:accent2>
      <a:srgbClr val="62BD19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543302"/>
    </a:folHlink>
  </a:clrScheme>
</a:themeOverride>
</file>

<file path=ppt/theme/themeOverride3.xml><?xml version="1.0" encoding="utf-8"?>
<a:themeOverride xmlns:a="http://schemas.openxmlformats.org/drawingml/2006/main">
  <a:clrScheme name="Custom 7">
    <a:dk1>
      <a:srgbClr val="003580"/>
    </a:dk1>
    <a:lt1>
      <a:srgbClr val="FFFFFF"/>
    </a:lt1>
    <a:dk2>
      <a:srgbClr val="0F4D2A"/>
    </a:dk2>
    <a:lt2>
      <a:srgbClr val="151255"/>
    </a:lt2>
    <a:accent1>
      <a:srgbClr val="003580"/>
    </a:accent1>
    <a:accent2>
      <a:srgbClr val="62BD19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543302"/>
    </a:folHlink>
  </a:clrScheme>
</a:themeOverride>
</file>

<file path=ppt/theme/themeOverride4.xml><?xml version="1.0" encoding="utf-8"?>
<a:themeOverride xmlns:a="http://schemas.openxmlformats.org/drawingml/2006/main">
  <a:clrScheme name="Custom 7">
    <a:dk1>
      <a:srgbClr val="003580"/>
    </a:dk1>
    <a:lt1>
      <a:srgbClr val="FFFFFF"/>
    </a:lt1>
    <a:dk2>
      <a:srgbClr val="0F4D2A"/>
    </a:dk2>
    <a:lt2>
      <a:srgbClr val="151255"/>
    </a:lt2>
    <a:accent1>
      <a:srgbClr val="003580"/>
    </a:accent1>
    <a:accent2>
      <a:srgbClr val="62BD19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5433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3642</TotalTime>
  <Words>778</Words>
  <Application>Microsoft Office PowerPoint</Application>
  <PresentationFormat>Widescreen</PresentationFormat>
  <Paragraphs>157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High Tower Text</vt:lpstr>
      <vt:lpstr>Tw Cen MT</vt:lpstr>
      <vt:lpstr>Wingdings</vt:lpstr>
      <vt:lpstr>Median</vt:lpstr>
      <vt:lpstr>2_Median</vt:lpstr>
      <vt:lpstr>PowerPoint Presentation</vt:lpstr>
      <vt:lpstr>Presentation Outline</vt:lpstr>
      <vt:lpstr>The Challenge?</vt:lpstr>
      <vt:lpstr>Evidence-Based Policy-Making</vt:lpstr>
      <vt:lpstr>Why Evidence-Based Policy-Making?</vt:lpstr>
      <vt:lpstr>Evidence-Based Policy-Making in Zambia</vt:lpstr>
      <vt:lpstr>Where we want to go</vt:lpstr>
      <vt:lpstr>Agricultural Policies and Programs in Zambia</vt:lpstr>
      <vt:lpstr>Lots of Data</vt:lpstr>
      <vt:lpstr>Evidence-Based Policy in Zambia  Some Positive Examples</vt:lpstr>
      <vt:lpstr>Improving the Status Quo</vt:lpstr>
      <vt:lpstr>How can we change the status quo?</vt:lpstr>
      <vt:lpstr>How can we change the status quo?</vt:lpstr>
      <vt:lpstr>Enhancing evidence-based policy </vt:lpstr>
      <vt:lpstr>Enhancing evidence-based policy </vt:lpstr>
      <vt:lpstr>Enhancing evidence-based policy </vt:lpstr>
      <vt:lpstr>Enhancing evidence-based policy </vt:lpstr>
      <vt:lpstr>Enhancing evidence-based policy </vt:lpstr>
      <vt:lpstr>Policy making is complex</vt:lpstr>
      <vt:lpstr>What do we want to see?</vt:lpstr>
      <vt:lpstr>Some questions for discussion 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urban growth on farm and non-farm income</dc:title>
  <dc:creator>Hans Binswanger</dc:creator>
  <cp:lastModifiedBy>sgustafson</cp:lastModifiedBy>
  <cp:revision>434</cp:revision>
  <dcterms:created xsi:type="dcterms:W3CDTF">2015-06-30T06:54:18Z</dcterms:created>
  <dcterms:modified xsi:type="dcterms:W3CDTF">2016-03-02T22:35:28Z</dcterms:modified>
</cp:coreProperties>
</file>